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9" r:id="rId4"/>
    <p:sldId id="261" r:id="rId5"/>
    <p:sldId id="260" r:id="rId6"/>
    <p:sldId id="264" r:id="rId7"/>
    <p:sldId id="262" r:id="rId8"/>
    <p:sldId id="263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48" autoAdjust="0"/>
    <p:restoredTop sz="94660"/>
  </p:normalViewPr>
  <p:slideViewPr>
    <p:cSldViewPr snapToGrid="0">
      <p:cViewPr varScale="1">
        <p:scale>
          <a:sx n="62" d="100"/>
          <a:sy n="62" d="100"/>
        </p:scale>
        <p:origin x="945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18" Type="http://schemas.openxmlformats.org/officeDocument/2006/relationships/image" Target="../media/image19.wmf"/><Relationship Id="rId26" Type="http://schemas.openxmlformats.org/officeDocument/2006/relationships/image" Target="../media/image27.wmf"/><Relationship Id="rId39" Type="http://schemas.openxmlformats.org/officeDocument/2006/relationships/image" Target="../media/image40.wmf"/><Relationship Id="rId3" Type="http://schemas.openxmlformats.org/officeDocument/2006/relationships/image" Target="../media/image4.wmf"/><Relationship Id="rId21" Type="http://schemas.openxmlformats.org/officeDocument/2006/relationships/image" Target="../media/image22.wmf"/><Relationship Id="rId34" Type="http://schemas.openxmlformats.org/officeDocument/2006/relationships/image" Target="../media/image35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17" Type="http://schemas.openxmlformats.org/officeDocument/2006/relationships/image" Target="../media/image18.wmf"/><Relationship Id="rId25" Type="http://schemas.openxmlformats.org/officeDocument/2006/relationships/image" Target="../media/image26.wmf"/><Relationship Id="rId33" Type="http://schemas.openxmlformats.org/officeDocument/2006/relationships/image" Target="../media/image34.wmf"/><Relationship Id="rId38" Type="http://schemas.openxmlformats.org/officeDocument/2006/relationships/image" Target="../media/image39.wmf"/><Relationship Id="rId2" Type="http://schemas.openxmlformats.org/officeDocument/2006/relationships/image" Target="../media/image3.wmf"/><Relationship Id="rId16" Type="http://schemas.openxmlformats.org/officeDocument/2006/relationships/image" Target="../media/image17.wmf"/><Relationship Id="rId20" Type="http://schemas.openxmlformats.org/officeDocument/2006/relationships/image" Target="../media/image21.wmf"/><Relationship Id="rId29" Type="http://schemas.openxmlformats.org/officeDocument/2006/relationships/image" Target="../media/image30.wmf"/><Relationship Id="rId41" Type="http://schemas.openxmlformats.org/officeDocument/2006/relationships/image" Target="../media/image42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24" Type="http://schemas.openxmlformats.org/officeDocument/2006/relationships/image" Target="../media/image25.wmf"/><Relationship Id="rId32" Type="http://schemas.openxmlformats.org/officeDocument/2006/relationships/image" Target="../media/image33.wmf"/><Relationship Id="rId37" Type="http://schemas.openxmlformats.org/officeDocument/2006/relationships/image" Target="../media/image38.wmf"/><Relationship Id="rId40" Type="http://schemas.openxmlformats.org/officeDocument/2006/relationships/image" Target="../media/image41.wmf"/><Relationship Id="rId5" Type="http://schemas.openxmlformats.org/officeDocument/2006/relationships/image" Target="../media/image6.wmf"/><Relationship Id="rId15" Type="http://schemas.openxmlformats.org/officeDocument/2006/relationships/image" Target="../media/image16.wmf"/><Relationship Id="rId23" Type="http://schemas.openxmlformats.org/officeDocument/2006/relationships/image" Target="../media/image24.wmf"/><Relationship Id="rId28" Type="http://schemas.openxmlformats.org/officeDocument/2006/relationships/image" Target="../media/image29.wmf"/><Relationship Id="rId36" Type="http://schemas.openxmlformats.org/officeDocument/2006/relationships/image" Target="../media/image37.wmf"/><Relationship Id="rId10" Type="http://schemas.openxmlformats.org/officeDocument/2006/relationships/image" Target="../media/image11.wmf"/><Relationship Id="rId19" Type="http://schemas.openxmlformats.org/officeDocument/2006/relationships/image" Target="../media/image20.wmf"/><Relationship Id="rId31" Type="http://schemas.openxmlformats.org/officeDocument/2006/relationships/image" Target="../media/image32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Relationship Id="rId22" Type="http://schemas.openxmlformats.org/officeDocument/2006/relationships/image" Target="../media/image23.wmf"/><Relationship Id="rId27" Type="http://schemas.openxmlformats.org/officeDocument/2006/relationships/image" Target="../media/image28.wmf"/><Relationship Id="rId30" Type="http://schemas.openxmlformats.org/officeDocument/2006/relationships/image" Target="../media/image31.wmf"/><Relationship Id="rId35" Type="http://schemas.openxmlformats.org/officeDocument/2006/relationships/image" Target="../media/image36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image" Target="../media/image55.wmf"/><Relationship Id="rId3" Type="http://schemas.openxmlformats.org/officeDocument/2006/relationships/image" Target="../media/image45.wmf"/><Relationship Id="rId7" Type="http://schemas.openxmlformats.org/officeDocument/2006/relationships/image" Target="../media/image49.wmf"/><Relationship Id="rId12" Type="http://schemas.openxmlformats.org/officeDocument/2006/relationships/image" Target="../media/image54.wmf"/><Relationship Id="rId17" Type="http://schemas.openxmlformats.org/officeDocument/2006/relationships/image" Target="../media/image59.wmf"/><Relationship Id="rId2" Type="http://schemas.openxmlformats.org/officeDocument/2006/relationships/image" Target="../media/image44.wmf"/><Relationship Id="rId16" Type="http://schemas.openxmlformats.org/officeDocument/2006/relationships/image" Target="../media/image58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11" Type="http://schemas.openxmlformats.org/officeDocument/2006/relationships/image" Target="../media/image53.wmf"/><Relationship Id="rId5" Type="http://schemas.openxmlformats.org/officeDocument/2006/relationships/image" Target="../media/image47.wmf"/><Relationship Id="rId15" Type="http://schemas.openxmlformats.org/officeDocument/2006/relationships/image" Target="../media/image57.wmf"/><Relationship Id="rId10" Type="http://schemas.openxmlformats.org/officeDocument/2006/relationships/image" Target="../media/image52.wmf"/><Relationship Id="rId4" Type="http://schemas.openxmlformats.org/officeDocument/2006/relationships/image" Target="../media/image46.wmf"/><Relationship Id="rId9" Type="http://schemas.openxmlformats.org/officeDocument/2006/relationships/image" Target="../media/image51.wmf"/><Relationship Id="rId14" Type="http://schemas.openxmlformats.org/officeDocument/2006/relationships/image" Target="../media/image5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image" Target="../media/image72.wmf"/><Relationship Id="rId3" Type="http://schemas.openxmlformats.org/officeDocument/2006/relationships/image" Target="../media/image62.wmf"/><Relationship Id="rId7" Type="http://schemas.openxmlformats.org/officeDocument/2006/relationships/image" Target="../media/image66.wmf"/><Relationship Id="rId12" Type="http://schemas.openxmlformats.org/officeDocument/2006/relationships/image" Target="../media/image71.wmf"/><Relationship Id="rId2" Type="http://schemas.openxmlformats.org/officeDocument/2006/relationships/image" Target="../media/image61.wmf"/><Relationship Id="rId16" Type="http://schemas.openxmlformats.org/officeDocument/2006/relationships/image" Target="../media/image75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11" Type="http://schemas.openxmlformats.org/officeDocument/2006/relationships/image" Target="../media/image70.wmf"/><Relationship Id="rId5" Type="http://schemas.openxmlformats.org/officeDocument/2006/relationships/image" Target="../media/image64.wmf"/><Relationship Id="rId15" Type="http://schemas.openxmlformats.org/officeDocument/2006/relationships/image" Target="../media/image74.wmf"/><Relationship Id="rId10" Type="http://schemas.openxmlformats.org/officeDocument/2006/relationships/image" Target="../media/image69.wmf"/><Relationship Id="rId4" Type="http://schemas.openxmlformats.org/officeDocument/2006/relationships/image" Target="../media/image63.wmf"/><Relationship Id="rId9" Type="http://schemas.openxmlformats.org/officeDocument/2006/relationships/image" Target="../media/image68.wmf"/><Relationship Id="rId14" Type="http://schemas.openxmlformats.org/officeDocument/2006/relationships/image" Target="../media/image73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13" Type="http://schemas.openxmlformats.org/officeDocument/2006/relationships/image" Target="../media/image88.wmf"/><Relationship Id="rId18" Type="http://schemas.openxmlformats.org/officeDocument/2006/relationships/image" Target="../media/image93.wmf"/><Relationship Id="rId26" Type="http://schemas.openxmlformats.org/officeDocument/2006/relationships/image" Target="../media/image101.wmf"/><Relationship Id="rId3" Type="http://schemas.openxmlformats.org/officeDocument/2006/relationships/image" Target="../media/image78.wmf"/><Relationship Id="rId21" Type="http://schemas.openxmlformats.org/officeDocument/2006/relationships/image" Target="../media/image96.wmf"/><Relationship Id="rId7" Type="http://schemas.openxmlformats.org/officeDocument/2006/relationships/image" Target="../media/image82.wmf"/><Relationship Id="rId12" Type="http://schemas.openxmlformats.org/officeDocument/2006/relationships/image" Target="../media/image87.wmf"/><Relationship Id="rId17" Type="http://schemas.openxmlformats.org/officeDocument/2006/relationships/image" Target="../media/image92.wmf"/><Relationship Id="rId25" Type="http://schemas.openxmlformats.org/officeDocument/2006/relationships/image" Target="../media/image100.wmf"/><Relationship Id="rId2" Type="http://schemas.openxmlformats.org/officeDocument/2006/relationships/image" Target="../media/image77.wmf"/><Relationship Id="rId16" Type="http://schemas.openxmlformats.org/officeDocument/2006/relationships/image" Target="../media/image91.wmf"/><Relationship Id="rId20" Type="http://schemas.openxmlformats.org/officeDocument/2006/relationships/image" Target="../media/image95.wmf"/><Relationship Id="rId29" Type="http://schemas.openxmlformats.org/officeDocument/2006/relationships/image" Target="../media/image104.wmf"/><Relationship Id="rId1" Type="http://schemas.openxmlformats.org/officeDocument/2006/relationships/image" Target="../media/image76.wmf"/><Relationship Id="rId6" Type="http://schemas.openxmlformats.org/officeDocument/2006/relationships/image" Target="../media/image81.wmf"/><Relationship Id="rId11" Type="http://schemas.openxmlformats.org/officeDocument/2006/relationships/image" Target="../media/image86.wmf"/><Relationship Id="rId24" Type="http://schemas.openxmlformats.org/officeDocument/2006/relationships/image" Target="../media/image99.wmf"/><Relationship Id="rId5" Type="http://schemas.openxmlformats.org/officeDocument/2006/relationships/image" Target="../media/image80.wmf"/><Relationship Id="rId15" Type="http://schemas.openxmlformats.org/officeDocument/2006/relationships/image" Target="../media/image90.wmf"/><Relationship Id="rId23" Type="http://schemas.openxmlformats.org/officeDocument/2006/relationships/image" Target="../media/image98.wmf"/><Relationship Id="rId28" Type="http://schemas.openxmlformats.org/officeDocument/2006/relationships/image" Target="../media/image103.wmf"/><Relationship Id="rId10" Type="http://schemas.openxmlformats.org/officeDocument/2006/relationships/image" Target="../media/image85.wmf"/><Relationship Id="rId19" Type="http://schemas.openxmlformats.org/officeDocument/2006/relationships/image" Target="../media/image94.wmf"/><Relationship Id="rId31" Type="http://schemas.openxmlformats.org/officeDocument/2006/relationships/image" Target="../media/image106.wmf"/><Relationship Id="rId4" Type="http://schemas.openxmlformats.org/officeDocument/2006/relationships/image" Target="../media/image79.wmf"/><Relationship Id="rId9" Type="http://schemas.openxmlformats.org/officeDocument/2006/relationships/image" Target="../media/image84.wmf"/><Relationship Id="rId14" Type="http://schemas.openxmlformats.org/officeDocument/2006/relationships/image" Target="../media/image89.wmf"/><Relationship Id="rId22" Type="http://schemas.openxmlformats.org/officeDocument/2006/relationships/image" Target="../media/image97.wmf"/><Relationship Id="rId27" Type="http://schemas.openxmlformats.org/officeDocument/2006/relationships/image" Target="../media/image102.wmf"/><Relationship Id="rId30" Type="http://schemas.openxmlformats.org/officeDocument/2006/relationships/image" Target="../media/image105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wmf"/><Relationship Id="rId3" Type="http://schemas.openxmlformats.org/officeDocument/2006/relationships/image" Target="../media/image109.wmf"/><Relationship Id="rId7" Type="http://schemas.openxmlformats.org/officeDocument/2006/relationships/image" Target="../media/image113.wmf"/><Relationship Id="rId2" Type="http://schemas.openxmlformats.org/officeDocument/2006/relationships/image" Target="../media/image108.wmf"/><Relationship Id="rId1" Type="http://schemas.openxmlformats.org/officeDocument/2006/relationships/image" Target="../media/image107.wmf"/><Relationship Id="rId6" Type="http://schemas.openxmlformats.org/officeDocument/2006/relationships/image" Target="../media/image112.wmf"/><Relationship Id="rId11" Type="http://schemas.openxmlformats.org/officeDocument/2006/relationships/image" Target="../media/image117.wmf"/><Relationship Id="rId5" Type="http://schemas.openxmlformats.org/officeDocument/2006/relationships/image" Target="../media/image111.wmf"/><Relationship Id="rId10" Type="http://schemas.openxmlformats.org/officeDocument/2006/relationships/image" Target="../media/image116.wmf"/><Relationship Id="rId4" Type="http://schemas.openxmlformats.org/officeDocument/2006/relationships/image" Target="../media/image110.wmf"/><Relationship Id="rId9" Type="http://schemas.openxmlformats.org/officeDocument/2006/relationships/image" Target="../media/image115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5.wmf"/><Relationship Id="rId13" Type="http://schemas.openxmlformats.org/officeDocument/2006/relationships/image" Target="../media/image130.wmf"/><Relationship Id="rId18" Type="http://schemas.openxmlformats.org/officeDocument/2006/relationships/image" Target="../media/image135.wmf"/><Relationship Id="rId3" Type="http://schemas.openxmlformats.org/officeDocument/2006/relationships/image" Target="../media/image120.wmf"/><Relationship Id="rId7" Type="http://schemas.openxmlformats.org/officeDocument/2006/relationships/image" Target="../media/image124.wmf"/><Relationship Id="rId12" Type="http://schemas.openxmlformats.org/officeDocument/2006/relationships/image" Target="../media/image129.wmf"/><Relationship Id="rId17" Type="http://schemas.openxmlformats.org/officeDocument/2006/relationships/image" Target="../media/image134.wmf"/><Relationship Id="rId2" Type="http://schemas.openxmlformats.org/officeDocument/2006/relationships/image" Target="../media/image119.wmf"/><Relationship Id="rId16" Type="http://schemas.openxmlformats.org/officeDocument/2006/relationships/image" Target="../media/image133.wmf"/><Relationship Id="rId20" Type="http://schemas.openxmlformats.org/officeDocument/2006/relationships/image" Target="../media/image137.wmf"/><Relationship Id="rId1" Type="http://schemas.openxmlformats.org/officeDocument/2006/relationships/image" Target="../media/image118.wmf"/><Relationship Id="rId6" Type="http://schemas.openxmlformats.org/officeDocument/2006/relationships/image" Target="../media/image123.wmf"/><Relationship Id="rId11" Type="http://schemas.openxmlformats.org/officeDocument/2006/relationships/image" Target="../media/image128.wmf"/><Relationship Id="rId5" Type="http://schemas.openxmlformats.org/officeDocument/2006/relationships/image" Target="../media/image122.wmf"/><Relationship Id="rId15" Type="http://schemas.openxmlformats.org/officeDocument/2006/relationships/image" Target="../media/image132.wmf"/><Relationship Id="rId10" Type="http://schemas.openxmlformats.org/officeDocument/2006/relationships/image" Target="../media/image127.wmf"/><Relationship Id="rId19" Type="http://schemas.openxmlformats.org/officeDocument/2006/relationships/image" Target="../media/image136.wmf"/><Relationship Id="rId4" Type="http://schemas.openxmlformats.org/officeDocument/2006/relationships/image" Target="../media/image121.wmf"/><Relationship Id="rId9" Type="http://schemas.openxmlformats.org/officeDocument/2006/relationships/image" Target="../media/image126.wmf"/><Relationship Id="rId14" Type="http://schemas.openxmlformats.org/officeDocument/2006/relationships/image" Target="../media/image13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F48B0-0063-42EC-8880-24317D72CEBE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30884-D892-4C75-9654-914A7F87EDD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8595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230884-D892-4C75-9654-914A7F87EDD6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756993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230884-D892-4C75-9654-914A7F87EDD6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62673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230884-D892-4C75-9654-914A7F87EDD6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655878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230884-D892-4C75-9654-914A7F87EDD6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92626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230884-D892-4C75-9654-914A7F87EDD6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002180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230884-D892-4C75-9654-914A7F87EDD6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65038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230884-D892-4C75-9654-914A7F87EDD6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75111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230884-D892-4C75-9654-914A7F87EDD6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9748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3289436-85C6-4681-B2A4-C198E16D538E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7341D6F-28E3-4735-BA67-5E831F136A6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9436-85C6-4681-B2A4-C198E16D538E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41D6F-28E3-4735-BA67-5E831F136A6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9436-85C6-4681-B2A4-C198E16D538E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41D6F-28E3-4735-BA67-5E831F136A6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3289436-85C6-4681-B2A4-C198E16D538E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7341D6F-28E3-4735-BA67-5E831F136A6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3289436-85C6-4681-B2A4-C198E16D538E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7341D6F-28E3-4735-BA67-5E831F136A6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9436-85C6-4681-B2A4-C198E16D538E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41D6F-28E3-4735-BA67-5E831F136A6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9436-85C6-4681-B2A4-C198E16D538E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41D6F-28E3-4735-BA67-5E831F136A6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3289436-85C6-4681-B2A4-C198E16D538E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7341D6F-28E3-4735-BA67-5E831F136A6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9436-85C6-4681-B2A4-C198E16D538E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41D6F-28E3-4735-BA67-5E831F136A6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3289436-85C6-4681-B2A4-C198E16D538E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7341D6F-28E3-4735-BA67-5E831F136A6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3289436-85C6-4681-B2A4-C198E16D538E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7341D6F-28E3-4735-BA67-5E831F136A6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3289436-85C6-4681-B2A4-C198E16D538E}" type="datetimeFigureOut">
              <a:rPr lang="en-CA" smtClean="0"/>
              <a:pPr/>
              <a:t>2015-03-18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7341D6F-28E3-4735-BA67-5E831F136A60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9" Type="http://schemas.openxmlformats.org/officeDocument/2006/relationships/image" Target="../media/image19.wmf"/><Relationship Id="rId21" Type="http://schemas.openxmlformats.org/officeDocument/2006/relationships/image" Target="../media/image10.wmf"/><Relationship Id="rId34" Type="http://schemas.openxmlformats.org/officeDocument/2006/relationships/oleObject" Target="../embeddings/oleObject16.bin"/><Relationship Id="rId42" Type="http://schemas.openxmlformats.org/officeDocument/2006/relationships/oleObject" Target="../embeddings/oleObject20.bin"/><Relationship Id="rId47" Type="http://schemas.openxmlformats.org/officeDocument/2006/relationships/image" Target="../media/image23.wmf"/><Relationship Id="rId50" Type="http://schemas.openxmlformats.org/officeDocument/2006/relationships/oleObject" Target="../embeddings/oleObject24.bin"/><Relationship Id="rId55" Type="http://schemas.openxmlformats.org/officeDocument/2006/relationships/image" Target="../media/image27.wmf"/><Relationship Id="rId63" Type="http://schemas.openxmlformats.org/officeDocument/2006/relationships/image" Target="../media/image31.wmf"/><Relationship Id="rId68" Type="http://schemas.openxmlformats.org/officeDocument/2006/relationships/oleObject" Target="../embeddings/oleObject33.bin"/><Relationship Id="rId76" Type="http://schemas.openxmlformats.org/officeDocument/2006/relationships/oleObject" Target="../embeddings/oleObject37.bin"/><Relationship Id="rId84" Type="http://schemas.openxmlformats.org/officeDocument/2006/relationships/oleObject" Target="../embeddings/oleObject41.bin"/><Relationship Id="rId7" Type="http://schemas.openxmlformats.org/officeDocument/2006/relationships/image" Target="../media/image3.wmf"/><Relationship Id="rId71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9" Type="http://schemas.openxmlformats.org/officeDocument/2006/relationships/image" Target="../media/image14.wmf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1.bin"/><Relationship Id="rId32" Type="http://schemas.openxmlformats.org/officeDocument/2006/relationships/oleObject" Target="../embeddings/oleObject15.bin"/><Relationship Id="rId37" Type="http://schemas.openxmlformats.org/officeDocument/2006/relationships/image" Target="../media/image18.wmf"/><Relationship Id="rId40" Type="http://schemas.openxmlformats.org/officeDocument/2006/relationships/oleObject" Target="../embeddings/oleObject19.bin"/><Relationship Id="rId45" Type="http://schemas.openxmlformats.org/officeDocument/2006/relationships/image" Target="../media/image22.wmf"/><Relationship Id="rId53" Type="http://schemas.openxmlformats.org/officeDocument/2006/relationships/image" Target="../media/image26.wmf"/><Relationship Id="rId58" Type="http://schemas.openxmlformats.org/officeDocument/2006/relationships/oleObject" Target="../embeddings/oleObject28.bin"/><Relationship Id="rId66" Type="http://schemas.openxmlformats.org/officeDocument/2006/relationships/oleObject" Target="../embeddings/oleObject32.bin"/><Relationship Id="rId74" Type="http://schemas.openxmlformats.org/officeDocument/2006/relationships/oleObject" Target="../embeddings/oleObject36.bin"/><Relationship Id="rId79" Type="http://schemas.openxmlformats.org/officeDocument/2006/relationships/image" Target="../media/image39.wmf"/><Relationship Id="rId5" Type="http://schemas.openxmlformats.org/officeDocument/2006/relationships/image" Target="../media/image2.wmf"/><Relationship Id="rId61" Type="http://schemas.openxmlformats.org/officeDocument/2006/relationships/image" Target="../media/image30.wmf"/><Relationship Id="rId82" Type="http://schemas.openxmlformats.org/officeDocument/2006/relationships/oleObject" Target="../embeddings/oleObject40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3.wmf"/><Relationship Id="rId30" Type="http://schemas.openxmlformats.org/officeDocument/2006/relationships/oleObject" Target="../embeddings/oleObject14.bin"/><Relationship Id="rId35" Type="http://schemas.openxmlformats.org/officeDocument/2006/relationships/image" Target="../media/image17.wmf"/><Relationship Id="rId43" Type="http://schemas.openxmlformats.org/officeDocument/2006/relationships/image" Target="../media/image21.wmf"/><Relationship Id="rId48" Type="http://schemas.openxmlformats.org/officeDocument/2006/relationships/oleObject" Target="../embeddings/oleObject23.bin"/><Relationship Id="rId56" Type="http://schemas.openxmlformats.org/officeDocument/2006/relationships/oleObject" Target="../embeddings/oleObject27.bin"/><Relationship Id="rId64" Type="http://schemas.openxmlformats.org/officeDocument/2006/relationships/oleObject" Target="../embeddings/oleObject31.bin"/><Relationship Id="rId69" Type="http://schemas.openxmlformats.org/officeDocument/2006/relationships/image" Target="../media/image34.wmf"/><Relationship Id="rId77" Type="http://schemas.openxmlformats.org/officeDocument/2006/relationships/image" Target="../media/image38.wmf"/><Relationship Id="rId8" Type="http://schemas.openxmlformats.org/officeDocument/2006/relationships/oleObject" Target="../embeddings/oleObject3.bin"/><Relationship Id="rId51" Type="http://schemas.openxmlformats.org/officeDocument/2006/relationships/image" Target="../media/image25.wmf"/><Relationship Id="rId72" Type="http://schemas.openxmlformats.org/officeDocument/2006/relationships/oleObject" Target="../embeddings/oleObject35.bin"/><Relationship Id="rId80" Type="http://schemas.openxmlformats.org/officeDocument/2006/relationships/oleObject" Target="../embeddings/oleObject39.bin"/><Relationship Id="rId85" Type="http://schemas.openxmlformats.org/officeDocument/2006/relationships/image" Target="../media/image42.wmf"/><Relationship Id="rId3" Type="http://schemas.openxmlformats.org/officeDocument/2006/relationships/notesSlide" Target="../notesSlides/notesSlide2.xml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5" Type="http://schemas.openxmlformats.org/officeDocument/2006/relationships/image" Target="../media/image12.wmf"/><Relationship Id="rId33" Type="http://schemas.openxmlformats.org/officeDocument/2006/relationships/image" Target="../media/image16.wmf"/><Relationship Id="rId38" Type="http://schemas.openxmlformats.org/officeDocument/2006/relationships/oleObject" Target="../embeddings/oleObject18.bin"/><Relationship Id="rId46" Type="http://schemas.openxmlformats.org/officeDocument/2006/relationships/oleObject" Target="../embeddings/oleObject22.bin"/><Relationship Id="rId59" Type="http://schemas.openxmlformats.org/officeDocument/2006/relationships/image" Target="../media/image29.wmf"/><Relationship Id="rId67" Type="http://schemas.openxmlformats.org/officeDocument/2006/relationships/image" Target="../media/image33.wmf"/><Relationship Id="rId20" Type="http://schemas.openxmlformats.org/officeDocument/2006/relationships/oleObject" Target="../embeddings/oleObject9.bin"/><Relationship Id="rId41" Type="http://schemas.openxmlformats.org/officeDocument/2006/relationships/image" Target="../media/image20.wmf"/><Relationship Id="rId54" Type="http://schemas.openxmlformats.org/officeDocument/2006/relationships/oleObject" Target="../embeddings/oleObject26.bin"/><Relationship Id="rId62" Type="http://schemas.openxmlformats.org/officeDocument/2006/relationships/oleObject" Target="../embeddings/oleObject30.bin"/><Relationship Id="rId70" Type="http://schemas.openxmlformats.org/officeDocument/2006/relationships/oleObject" Target="../embeddings/oleObject34.bin"/><Relationship Id="rId75" Type="http://schemas.openxmlformats.org/officeDocument/2006/relationships/image" Target="../media/image37.wmf"/><Relationship Id="rId83" Type="http://schemas.openxmlformats.org/officeDocument/2006/relationships/image" Target="../media/image41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28" Type="http://schemas.openxmlformats.org/officeDocument/2006/relationships/oleObject" Target="../embeddings/oleObject13.bin"/><Relationship Id="rId36" Type="http://schemas.openxmlformats.org/officeDocument/2006/relationships/oleObject" Target="../embeddings/oleObject17.bin"/><Relationship Id="rId49" Type="http://schemas.openxmlformats.org/officeDocument/2006/relationships/image" Target="../media/image24.wmf"/><Relationship Id="rId57" Type="http://schemas.openxmlformats.org/officeDocument/2006/relationships/image" Target="../media/image28.wmf"/><Relationship Id="rId10" Type="http://schemas.openxmlformats.org/officeDocument/2006/relationships/oleObject" Target="../embeddings/oleObject4.bin"/><Relationship Id="rId31" Type="http://schemas.openxmlformats.org/officeDocument/2006/relationships/image" Target="../media/image15.wmf"/><Relationship Id="rId44" Type="http://schemas.openxmlformats.org/officeDocument/2006/relationships/oleObject" Target="../embeddings/oleObject21.bin"/><Relationship Id="rId52" Type="http://schemas.openxmlformats.org/officeDocument/2006/relationships/oleObject" Target="../embeddings/oleObject25.bin"/><Relationship Id="rId60" Type="http://schemas.openxmlformats.org/officeDocument/2006/relationships/oleObject" Target="../embeddings/oleObject29.bin"/><Relationship Id="rId65" Type="http://schemas.openxmlformats.org/officeDocument/2006/relationships/image" Target="../media/image32.wmf"/><Relationship Id="rId73" Type="http://schemas.openxmlformats.org/officeDocument/2006/relationships/image" Target="../media/image36.wmf"/><Relationship Id="rId78" Type="http://schemas.openxmlformats.org/officeDocument/2006/relationships/oleObject" Target="../embeddings/oleObject38.bin"/><Relationship Id="rId81" Type="http://schemas.openxmlformats.org/officeDocument/2006/relationships/image" Target="../media/image40.wmf"/><Relationship Id="rId86" Type="http://schemas.openxmlformats.org/officeDocument/2006/relationships/hyperlink" Target="http://www.bcmath.ca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image" Target="../media/image47.wmf"/><Relationship Id="rId18" Type="http://schemas.openxmlformats.org/officeDocument/2006/relationships/oleObject" Target="../embeddings/oleObject49.bin"/><Relationship Id="rId26" Type="http://schemas.openxmlformats.org/officeDocument/2006/relationships/oleObject" Target="../embeddings/oleObject53.bin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51.wmf"/><Relationship Id="rId34" Type="http://schemas.openxmlformats.org/officeDocument/2006/relationships/oleObject" Target="../embeddings/oleObject57.bin"/><Relationship Id="rId7" Type="http://schemas.openxmlformats.org/officeDocument/2006/relationships/image" Target="../media/image44.wmf"/><Relationship Id="rId12" Type="http://schemas.openxmlformats.org/officeDocument/2006/relationships/oleObject" Target="../embeddings/oleObject46.bin"/><Relationship Id="rId17" Type="http://schemas.openxmlformats.org/officeDocument/2006/relationships/image" Target="../media/image49.wmf"/><Relationship Id="rId25" Type="http://schemas.openxmlformats.org/officeDocument/2006/relationships/image" Target="../media/image53.wmf"/><Relationship Id="rId33" Type="http://schemas.openxmlformats.org/officeDocument/2006/relationships/image" Target="../media/image57.wmf"/><Relationship Id="rId38" Type="http://schemas.openxmlformats.org/officeDocument/2006/relationships/hyperlink" Target="http://www.bcmath.ca/" TargetMode="External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8.bin"/><Relationship Id="rId20" Type="http://schemas.openxmlformats.org/officeDocument/2006/relationships/oleObject" Target="../embeddings/oleObject50.bin"/><Relationship Id="rId29" Type="http://schemas.openxmlformats.org/officeDocument/2006/relationships/image" Target="../media/image55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6.wmf"/><Relationship Id="rId24" Type="http://schemas.openxmlformats.org/officeDocument/2006/relationships/oleObject" Target="../embeddings/oleObject52.bin"/><Relationship Id="rId32" Type="http://schemas.openxmlformats.org/officeDocument/2006/relationships/oleObject" Target="../embeddings/oleObject56.bin"/><Relationship Id="rId37" Type="http://schemas.openxmlformats.org/officeDocument/2006/relationships/image" Target="../media/image59.wmf"/><Relationship Id="rId5" Type="http://schemas.openxmlformats.org/officeDocument/2006/relationships/image" Target="../media/image43.wmf"/><Relationship Id="rId15" Type="http://schemas.openxmlformats.org/officeDocument/2006/relationships/image" Target="../media/image48.wmf"/><Relationship Id="rId23" Type="http://schemas.openxmlformats.org/officeDocument/2006/relationships/image" Target="../media/image52.wmf"/><Relationship Id="rId28" Type="http://schemas.openxmlformats.org/officeDocument/2006/relationships/oleObject" Target="../embeddings/oleObject54.bin"/><Relationship Id="rId36" Type="http://schemas.openxmlformats.org/officeDocument/2006/relationships/oleObject" Target="../embeddings/oleObject58.bin"/><Relationship Id="rId10" Type="http://schemas.openxmlformats.org/officeDocument/2006/relationships/oleObject" Target="../embeddings/oleObject45.bin"/><Relationship Id="rId19" Type="http://schemas.openxmlformats.org/officeDocument/2006/relationships/image" Target="../media/image50.wmf"/><Relationship Id="rId31" Type="http://schemas.openxmlformats.org/officeDocument/2006/relationships/image" Target="../media/image56.wmf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5.wmf"/><Relationship Id="rId14" Type="http://schemas.openxmlformats.org/officeDocument/2006/relationships/oleObject" Target="../embeddings/oleObject47.bin"/><Relationship Id="rId22" Type="http://schemas.openxmlformats.org/officeDocument/2006/relationships/oleObject" Target="../embeddings/oleObject51.bin"/><Relationship Id="rId27" Type="http://schemas.openxmlformats.org/officeDocument/2006/relationships/image" Target="../media/image54.wmf"/><Relationship Id="rId30" Type="http://schemas.openxmlformats.org/officeDocument/2006/relationships/oleObject" Target="../embeddings/oleObject55.bin"/><Relationship Id="rId35" Type="http://schemas.openxmlformats.org/officeDocument/2006/relationships/image" Target="../media/image5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13" Type="http://schemas.openxmlformats.org/officeDocument/2006/relationships/image" Target="../media/image64.wmf"/><Relationship Id="rId18" Type="http://schemas.openxmlformats.org/officeDocument/2006/relationships/oleObject" Target="../embeddings/oleObject66.bin"/><Relationship Id="rId26" Type="http://schemas.openxmlformats.org/officeDocument/2006/relationships/image" Target="../media/image70.wmf"/><Relationship Id="rId3" Type="http://schemas.openxmlformats.org/officeDocument/2006/relationships/notesSlide" Target="../notesSlides/notesSlide4.xml"/><Relationship Id="rId21" Type="http://schemas.openxmlformats.org/officeDocument/2006/relationships/oleObject" Target="../embeddings/oleObject68.bin"/><Relationship Id="rId34" Type="http://schemas.openxmlformats.org/officeDocument/2006/relationships/image" Target="../media/image74.wmf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63.bin"/><Relationship Id="rId17" Type="http://schemas.openxmlformats.org/officeDocument/2006/relationships/image" Target="../media/image66.wmf"/><Relationship Id="rId25" Type="http://schemas.openxmlformats.org/officeDocument/2006/relationships/oleObject" Target="../embeddings/oleObject70.bin"/><Relationship Id="rId33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5.bin"/><Relationship Id="rId20" Type="http://schemas.openxmlformats.org/officeDocument/2006/relationships/image" Target="../media/image67.wmf"/><Relationship Id="rId29" Type="http://schemas.openxmlformats.org/officeDocument/2006/relationships/oleObject" Target="../embeddings/oleObject72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0.bin"/><Relationship Id="rId11" Type="http://schemas.openxmlformats.org/officeDocument/2006/relationships/image" Target="../media/image63.wmf"/><Relationship Id="rId24" Type="http://schemas.openxmlformats.org/officeDocument/2006/relationships/image" Target="../media/image69.wmf"/><Relationship Id="rId32" Type="http://schemas.openxmlformats.org/officeDocument/2006/relationships/image" Target="../media/image73.wmf"/><Relationship Id="rId37" Type="http://schemas.openxmlformats.org/officeDocument/2006/relationships/hyperlink" Target="http://www.bcmath.ca/" TargetMode="External"/><Relationship Id="rId5" Type="http://schemas.openxmlformats.org/officeDocument/2006/relationships/image" Target="../media/image60.wmf"/><Relationship Id="rId15" Type="http://schemas.openxmlformats.org/officeDocument/2006/relationships/image" Target="../media/image65.wmf"/><Relationship Id="rId23" Type="http://schemas.openxmlformats.org/officeDocument/2006/relationships/oleObject" Target="../embeddings/oleObject69.bin"/><Relationship Id="rId28" Type="http://schemas.openxmlformats.org/officeDocument/2006/relationships/image" Target="../media/image71.wmf"/><Relationship Id="rId36" Type="http://schemas.openxmlformats.org/officeDocument/2006/relationships/image" Target="../media/image75.wmf"/><Relationship Id="rId10" Type="http://schemas.openxmlformats.org/officeDocument/2006/relationships/oleObject" Target="../embeddings/oleObject62.bin"/><Relationship Id="rId19" Type="http://schemas.openxmlformats.org/officeDocument/2006/relationships/oleObject" Target="../embeddings/oleObject67.bin"/><Relationship Id="rId31" Type="http://schemas.openxmlformats.org/officeDocument/2006/relationships/oleObject" Target="../embeddings/oleObject73.bin"/><Relationship Id="rId4" Type="http://schemas.openxmlformats.org/officeDocument/2006/relationships/oleObject" Target="../embeddings/oleObject59.bin"/><Relationship Id="rId9" Type="http://schemas.openxmlformats.org/officeDocument/2006/relationships/image" Target="../media/image62.wmf"/><Relationship Id="rId14" Type="http://schemas.openxmlformats.org/officeDocument/2006/relationships/oleObject" Target="../embeddings/oleObject64.bin"/><Relationship Id="rId22" Type="http://schemas.openxmlformats.org/officeDocument/2006/relationships/image" Target="../media/image68.wmf"/><Relationship Id="rId27" Type="http://schemas.openxmlformats.org/officeDocument/2006/relationships/oleObject" Target="../embeddings/oleObject71.bin"/><Relationship Id="rId30" Type="http://schemas.openxmlformats.org/officeDocument/2006/relationships/image" Target="../media/image72.wmf"/><Relationship Id="rId35" Type="http://schemas.openxmlformats.org/officeDocument/2006/relationships/oleObject" Target="../embeddings/oleObject75.bin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0.wmf"/><Relationship Id="rId18" Type="http://schemas.openxmlformats.org/officeDocument/2006/relationships/oleObject" Target="../embeddings/oleObject84.bin"/><Relationship Id="rId26" Type="http://schemas.openxmlformats.org/officeDocument/2006/relationships/oleObject" Target="../embeddings/oleObject88.bin"/><Relationship Id="rId39" Type="http://schemas.openxmlformats.org/officeDocument/2006/relationships/image" Target="../media/image92.wmf"/><Relationship Id="rId21" Type="http://schemas.openxmlformats.org/officeDocument/2006/relationships/image" Target="../media/image83.wmf"/><Relationship Id="rId34" Type="http://schemas.openxmlformats.org/officeDocument/2006/relationships/oleObject" Target="../embeddings/oleObject92.bin"/><Relationship Id="rId42" Type="http://schemas.openxmlformats.org/officeDocument/2006/relationships/oleObject" Target="../embeddings/oleObject97.bin"/><Relationship Id="rId47" Type="http://schemas.openxmlformats.org/officeDocument/2006/relationships/image" Target="../media/image95.wmf"/><Relationship Id="rId50" Type="http://schemas.openxmlformats.org/officeDocument/2006/relationships/oleObject" Target="../embeddings/oleObject101.bin"/><Relationship Id="rId55" Type="http://schemas.openxmlformats.org/officeDocument/2006/relationships/image" Target="../media/image99.wmf"/><Relationship Id="rId63" Type="http://schemas.openxmlformats.org/officeDocument/2006/relationships/image" Target="../media/image103.wmf"/><Relationship Id="rId68" Type="http://schemas.openxmlformats.org/officeDocument/2006/relationships/oleObject" Target="../embeddings/oleObject110.bin"/><Relationship Id="rId7" Type="http://schemas.openxmlformats.org/officeDocument/2006/relationships/image" Target="../media/image7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3.bin"/><Relationship Id="rId29" Type="http://schemas.openxmlformats.org/officeDocument/2006/relationships/image" Target="../media/image87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7.bin"/><Relationship Id="rId11" Type="http://schemas.openxmlformats.org/officeDocument/2006/relationships/image" Target="../media/image79.wmf"/><Relationship Id="rId24" Type="http://schemas.openxmlformats.org/officeDocument/2006/relationships/oleObject" Target="../embeddings/oleObject87.bin"/><Relationship Id="rId32" Type="http://schemas.openxmlformats.org/officeDocument/2006/relationships/oleObject" Target="../embeddings/oleObject91.bin"/><Relationship Id="rId37" Type="http://schemas.openxmlformats.org/officeDocument/2006/relationships/image" Target="../media/image91.wmf"/><Relationship Id="rId40" Type="http://schemas.openxmlformats.org/officeDocument/2006/relationships/oleObject" Target="../embeddings/oleObject95.bin"/><Relationship Id="rId45" Type="http://schemas.openxmlformats.org/officeDocument/2006/relationships/image" Target="../media/image94.wmf"/><Relationship Id="rId53" Type="http://schemas.openxmlformats.org/officeDocument/2006/relationships/image" Target="../media/image98.wmf"/><Relationship Id="rId58" Type="http://schemas.openxmlformats.org/officeDocument/2006/relationships/oleObject" Target="../embeddings/oleObject105.bin"/><Relationship Id="rId66" Type="http://schemas.openxmlformats.org/officeDocument/2006/relationships/oleObject" Target="../embeddings/oleObject109.bin"/><Relationship Id="rId5" Type="http://schemas.openxmlformats.org/officeDocument/2006/relationships/image" Target="../media/image76.wmf"/><Relationship Id="rId15" Type="http://schemas.openxmlformats.org/officeDocument/2006/relationships/oleObject" Target="../embeddings/oleObject82.bin"/><Relationship Id="rId23" Type="http://schemas.openxmlformats.org/officeDocument/2006/relationships/image" Target="../media/image84.wmf"/><Relationship Id="rId28" Type="http://schemas.openxmlformats.org/officeDocument/2006/relationships/oleObject" Target="../embeddings/oleObject89.bin"/><Relationship Id="rId36" Type="http://schemas.openxmlformats.org/officeDocument/2006/relationships/oleObject" Target="../embeddings/oleObject93.bin"/><Relationship Id="rId49" Type="http://schemas.openxmlformats.org/officeDocument/2006/relationships/image" Target="../media/image96.wmf"/><Relationship Id="rId57" Type="http://schemas.openxmlformats.org/officeDocument/2006/relationships/image" Target="../media/image100.wmf"/><Relationship Id="rId61" Type="http://schemas.openxmlformats.org/officeDocument/2006/relationships/image" Target="../media/image102.wmf"/><Relationship Id="rId10" Type="http://schemas.openxmlformats.org/officeDocument/2006/relationships/oleObject" Target="../embeddings/oleObject79.bin"/><Relationship Id="rId19" Type="http://schemas.openxmlformats.org/officeDocument/2006/relationships/image" Target="../media/image82.wmf"/><Relationship Id="rId31" Type="http://schemas.openxmlformats.org/officeDocument/2006/relationships/image" Target="../media/image88.wmf"/><Relationship Id="rId44" Type="http://schemas.openxmlformats.org/officeDocument/2006/relationships/oleObject" Target="../embeddings/oleObject98.bin"/><Relationship Id="rId52" Type="http://schemas.openxmlformats.org/officeDocument/2006/relationships/oleObject" Target="../embeddings/oleObject102.bin"/><Relationship Id="rId60" Type="http://schemas.openxmlformats.org/officeDocument/2006/relationships/oleObject" Target="../embeddings/oleObject106.bin"/><Relationship Id="rId65" Type="http://schemas.openxmlformats.org/officeDocument/2006/relationships/image" Target="../media/image104.wmf"/><Relationship Id="rId4" Type="http://schemas.openxmlformats.org/officeDocument/2006/relationships/oleObject" Target="../embeddings/oleObject76.bin"/><Relationship Id="rId9" Type="http://schemas.openxmlformats.org/officeDocument/2006/relationships/image" Target="../media/image78.wmf"/><Relationship Id="rId14" Type="http://schemas.openxmlformats.org/officeDocument/2006/relationships/oleObject" Target="../embeddings/oleObject81.bin"/><Relationship Id="rId22" Type="http://schemas.openxmlformats.org/officeDocument/2006/relationships/oleObject" Target="../embeddings/oleObject86.bin"/><Relationship Id="rId27" Type="http://schemas.openxmlformats.org/officeDocument/2006/relationships/image" Target="../media/image86.wmf"/><Relationship Id="rId30" Type="http://schemas.openxmlformats.org/officeDocument/2006/relationships/oleObject" Target="../embeddings/oleObject90.bin"/><Relationship Id="rId35" Type="http://schemas.openxmlformats.org/officeDocument/2006/relationships/image" Target="../media/image90.wmf"/><Relationship Id="rId43" Type="http://schemas.openxmlformats.org/officeDocument/2006/relationships/image" Target="../media/image93.wmf"/><Relationship Id="rId48" Type="http://schemas.openxmlformats.org/officeDocument/2006/relationships/oleObject" Target="../embeddings/oleObject100.bin"/><Relationship Id="rId56" Type="http://schemas.openxmlformats.org/officeDocument/2006/relationships/oleObject" Target="../embeddings/oleObject104.bin"/><Relationship Id="rId64" Type="http://schemas.openxmlformats.org/officeDocument/2006/relationships/oleObject" Target="../embeddings/oleObject108.bin"/><Relationship Id="rId69" Type="http://schemas.openxmlformats.org/officeDocument/2006/relationships/image" Target="../media/image106.wmf"/><Relationship Id="rId8" Type="http://schemas.openxmlformats.org/officeDocument/2006/relationships/oleObject" Target="../embeddings/oleObject78.bin"/><Relationship Id="rId51" Type="http://schemas.openxmlformats.org/officeDocument/2006/relationships/image" Target="../media/image97.wmf"/><Relationship Id="rId3" Type="http://schemas.openxmlformats.org/officeDocument/2006/relationships/notesSlide" Target="../notesSlides/notesSlide5.xml"/><Relationship Id="rId12" Type="http://schemas.openxmlformats.org/officeDocument/2006/relationships/oleObject" Target="../embeddings/oleObject80.bin"/><Relationship Id="rId17" Type="http://schemas.openxmlformats.org/officeDocument/2006/relationships/image" Target="../media/image81.wmf"/><Relationship Id="rId25" Type="http://schemas.openxmlformats.org/officeDocument/2006/relationships/image" Target="../media/image85.wmf"/><Relationship Id="rId33" Type="http://schemas.openxmlformats.org/officeDocument/2006/relationships/image" Target="../media/image89.wmf"/><Relationship Id="rId38" Type="http://schemas.openxmlformats.org/officeDocument/2006/relationships/oleObject" Target="../embeddings/oleObject94.bin"/><Relationship Id="rId46" Type="http://schemas.openxmlformats.org/officeDocument/2006/relationships/oleObject" Target="../embeddings/oleObject99.bin"/><Relationship Id="rId59" Type="http://schemas.openxmlformats.org/officeDocument/2006/relationships/image" Target="../media/image101.wmf"/><Relationship Id="rId67" Type="http://schemas.openxmlformats.org/officeDocument/2006/relationships/image" Target="../media/image105.wmf"/><Relationship Id="rId20" Type="http://schemas.openxmlformats.org/officeDocument/2006/relationships/oleObject" Target="../embeddings/oleObject85.bin"/><Relationship Id="rId41" Type="http://schemas.openxmlformats.org/officeDocument/2006/relationships/oleObject" Target="../embeddings/oleObject96.bin"/><Relationship Id="rId54" Type="http://schemas.openxmlformats.org/officeDocument/2006/relationships/oleObject" Target="../embeddings/oleObject103.bin"/><Relationship Id="rId62" Type="http://schemas.openxmlformats.org/officeDocument/2006/relationships/oleObject" Target="../embeddings/oleObject107.bin"/><Relationship Id="rId70" Type="http://schemas.openxmlformats.org/officeDocument/2006/relationships/hyperlink" Target="http://www.bcmath.ca/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3.bin"/><Relationship Id="rId13" Type="http://schemas.openxmlformats.org/officeDocument/2006/relationships/oleObject" Target="../embeddings/oleObject116.bin"/><Relationship Id="rId18" Type="http://schemas.openxmlformats.org/officeDocument/2006/relationships/oleObject" Target="../embeddings/oleObject119.bin"/><Relationship Id="rId26" Type="http://schemas.openxmlformats.org/officeDocument/2006/relationships/image" Target="../media/image116.wmf"/><Relationship Id="rId3" Type="http://schemas.openxmlformats.org/officeDocument/2006/relationships/notesSlide" Target="../notesSlides/notesSlide6.xml"/><Relationship Id="rId21" Type="http://schemas.openxmlformats.org/officeDocument/2006/relationships/oleObject" Target="../embeddings/oleObject121.bin"/><Relationship Id="rId7" Type="http://schemas.openxmlformats.org/officeDocument/2006/relationships/image" Target="../media/image108.wmf"/><Relationship Id="rId12" Type="http://schemas.openxmlformats.org/officeDocument/2006/relationships/oleObject" Target="../embeddings/oleObject115.bin"/><Relationship Id="rId17" Type="http://schemas.openxmlformats.org/officeDocument/2006/relationships/image" Target="../media/image112.wmf"/><Relationship Id="rId25" Type="http://schemas.openxmlformats.org/officeDocument/2006/relationships/oleObject" Target="../embeddings/oleObject123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8.bin"/><Relationship Id="rId20" Type="http://schemas.openxmlformats.org/officeDocument/2006/relationships/oleObject" Target="../embeddings/oleObject120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12.bin"/><Relationship Id="rId11" Type="http://schemas.openxmlformats.org/officeDocument/2006/relationships/image" Target="../media/image110.wmf"/><Relationship Id="rId24" Type="http://schemas.openxmlformats.org/officeDocument/2006/relationships/image" Target="../media/image115.wmf"/><Relationship Id="rId5" Type="http://schemas.openxmlformats.org/officeDocument/2006/relationships/image" Target="../media/image107.wmf"/><Relationship Id="rId15" Type="http://schemas.openxmlformats.org/officeDocument/2006/relationships/image" Target="../media/image111.wmf"/><Relationship Id="rId23" Type="http://schemas.openxmlformats.org/officeDocument/2006/relationships/oleObject" Target="../embeddings/oleObject122.bin"/><Relationship Id="rId28" Type="http://schemas.openxmlformats.org/officeDocument/2006/relationships/image" Target="../media/image117.wmf"/><Relationship Id="rId10" Type="http://schemas.openxmlformats.org/officeDocument/2006/relationships/oleObject" Target="../embeddings/oleObject114.bin"/><Relationship Id="rId19" Type="http://schemas.openxmlformats.org/officeDocument/2006/relationships/image" Target="../media/image113.wmf"/><Relationship Id="rId4" Type="http://schemas.openxmlformats.org/officeDocument/2006/relationships/oleObject" Target="../embeddings/oleObject111.bin"/><Relationship Id="rId9" Type="http://schemas.openxmlformats.org/officeDocument/2006/relationships/image" Target="../media/image109.wmf"/><Relationship Id="rId14" Type="http://schemas.openxmlformats.org/officeDocument/2006/relationships/oleObject" Target="../embeddings/oleObject117.bin"/><Relationship Id="rId22" Type="http://schemas.openxmlformats.org/officeDocument/2006/relationships/image" Target="../media/image114.wmf"/><Relationship Id="rId27" Type="http://schemas.openxmlformats.org/officeDocument/2006/relationships/oleObject" Target="../embeddings/oleObject12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wmf"/><Relationship Id="rId13" Type="http://schemas.openxmlformats.org/officeDocument/2006/relationships/oleObject" Target="../embeddings/oleObject128.bin"/><Relationship Id="rId18" Type="http://schemas.openxmlformats.org/officeDocument/2006/relationships/image" Target="../media/image123.wmf"/><Relationship Id="rId26" Type="http://schemas.openxmlformats.org/officeDocument/2006/relationships/image" Target="../media/image127.wmf"/><Relationship Id="rId39" Type="http://schemas.openxmlformats.org/officeDocument/2006/relationships/oleObject" Target="../embeddings/oleObject141.bin"/><Relationship Id="rId3" Type="http://schemas.openxmlformats.org/officeDocument/2006/relationships/notesSlide" Target="../notesSlides/notesSlide7.xml"/><Relationship Id="rId21" Type="http://schemas.openxmlformats.org/officeDocument/2006/relationships/oleObject" Target="../embeddings/oleObject132.bin"/><Relationship Id="rId34" Type="http://schemas.openxmlformats.org/officeDocument/2006/relationships/image" Target="../media/image131.wmf"/><Relationship Id="rId42" Type="http://schemas.openxmlformats.org/officeDocument/2006/relationships/image" Target="../media/image135.wmf"/><Relationship Id="rId47" Type="http://schemas.openxmlformats.org/officeDocument/2006/relationships/hyperlink" Target="http://www.bcmath.ca/" TargetMode="External"/><Relationship Id="rId7" Type="http://schemas.openxmlformats.org/officeDocument/2006/relationships/oleObject" Target="../embeddings/oleObject125.bin"/><Relationship Id="rId12" Type="http://schemas.openxmlformats.org/officeDocument/2006/relationships/image" Target="../media/image120.wmf"/><Relationship Id="rId17" Type="http://schemas.openxmlformats.org/officeDocument/2006/relationships/oleObject" Target="../embeddings/oleObject130.bin"/><Relationship Id="rId25" Type="http://schemas.openxmlformats.org/officeDocument/2006/relationships/oleObject" Target="../embeddings/oleObject134.bin"/><Relationship Id="rId33" Type="http://schemas.openxmlformats.org/officeDocument/2006/relationships/oleObject" Target="../embeddings/oleObject138.bin"/><Relationship Id="rId38" Type="http://schemas.openxmlformats.org/officeDocument/2006/relationships/image" Target="../media/image133.wmf"/><Relationship Id="rId46" Type="http://schemas.openxmlformats.org/officeDocument/2006/relationships/image" Target="../media/image13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2.wmf"/><Relationship Id="rId20" Type="http://schemas.openxmlformats.org/officeDocument/2006/relationships/image" Target="../media/image124.wmf"/><Relationship Id="rId29" Type="http://schemas.openxmlformats.org/officeDocument/2006/relationships/oleObject" Target="../embeddings/oleObject136.bin"/><Relationship Id="rId41" Type="http://schemas.openxmlformats.org/officeDocument/2006/relationships/oleObject" Target="../embeddings/oleObject142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0.jpeg"/><Relationship Id="rId11" Type="http://schemas.openxmlformats.org/officeDocument/2006/relationships/oleObject" Target="../embeddings/oleObject127.bin"/><Relationship Id="rId24" Type="http://schemas.openxmlformats.org/officeDocument/2006/relationships/image" Target="../media/image126.wmf"/><Relationship Id="rId32" Type="http://schemas.openxmlformats.org/officeDocument/2006/relationships/image" Target="../media/image130.wmf"/><Relationship Id="rId37" Type="http://schemas.openxmlformats.org/officeDocument/2006/relationships/oleObject" Target="../embeddings/oleObject140.bin"/><Relationship Id="rId40" Type="http://schemas.openxmlformats.org/officeDocument/2006/relationships/image" Target="../media/image134.wmf"/><Relationship Id="rId45" Type="http://schemas.openxmlformats.org/officeDocument/2006/relationships/oleObject" Target="../embeddings/oleObject144.bin"/><Relationship Id="rId5" Type="http://schemas.openxmlformats.org/officeDocument/2006/relationships/image" Target="../media/image139.jpeg"/><Relationship Id="rId15" Type="http://schemas.openxmlformats.org/officeDocument/2006/relationships/oleObject" Target="../embeddings/oleObject129.bin"/><Relationship Id="rId23" Type="http://schemas.openxmlformats.org/officeDocument/2006/relationships/oleObject" Target="../embeddings/oleObject133.bin"/><Relationship Id="rId28" Type="http://schemas.openxmlformats.org/officeDocument/2006/relationships/image" Target="../media/image128.wmf"/><Relationship Id="rId36" Type="http://schemas.openxmlformats.org/officeDocument/2006/relationships/image" Target="../media/image132.wmf"/><Relationship Id="rId10" Type="http://schemas.openxmlformats.org/officeDocument/2006/relationships/image" Target="../media/image119.wmf"/><Relationship Id="rId19" Type="http://schemas.openxmlformats.org/officeDocument/2006/relationships/oleObject" Target="../embeddings/oleObject131.bin"/><Relationship Id="rId31" Type="http://schemas.openxmlformats.org/officeDocument/2006/relationships/oleObject" Target="../embeddings/oleObject137.bin"/><Relationship Id="rId44" Type="http://schemas.openxmlformats.org/officeDocument/2006/relationships/image" Target="../media/image136.wmf"/><Relationship Id="rId4" Type="http://schemas.openxmlformats.org/officeDocument/2006/relationships/image" Target="../media/image138.jpeg"/><Relationship Id="rId9" Type="http://schemas.openxmlformats.org/officeDocument/2006/relationships/oleObject" Target="../embeddings/oleObject126.bin"/><Relationship Id="rId14" Type="http://schemas.openxmlformats.org/officeDocument/2006/relationships/image" Target="../media/image121.wmf"/><Relationship Id="rId22" Type="http://schemas.openxmlformats.org/officeDocument/2006/relationships/image" Target="../media/image125.wmf"/><Relationship Id="rId27" Type="http://schemas.openxmlformats.org/officeDocument/2006/relationships/oleObject" Target="../embeddings/oleObject135.bin"/><Relationship Id="rId30" Type="http://schemas.openxmlformats.org/officeDocument/2006/relationships/image" Target="../media/image129.wmf"/><Relationship Id="rId35" Type="http://schemas.openxmlformats.org/officeDocument/2006/relationships/oleObject" Target="../embeddings/oleObject139.bin"/><Relationship Id="rId43" Type="http://schemas.openxmlformats.org/officeDocument/2006/relationships/oleObject" Target="../embeddings/oleObject14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Section 8.3</a:t>
            </a:r>
            <a:br>
              <a:rPr lang="en-CA" dirty="0" smtClean="0"/>
            </a:br>
            <a:r>
              <a:rPr lang="en-CA" dirty="0" smtClean="0"/>
              <a:t>Surface Areas of 3D Solids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CA" dirty="0" smtClean="0"/>
              <a:t>I) Review Areas of Polygons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21920" y="960120"/>
            <a:ext cx="8686800" cy="762000"/>
          </a:xfrm>
        </p:spPr>
        <p:txBody>
          <a:bodyPr>
            <a:normAutofit/>
          </a:bodyPr>
          <a:lstStyle/>
          <a:p>
            <a:r>
              <a:rPr lang="en-CA" dirty="0" smtClean="0"/>
              <a:t>Match each solid with the correct formula to find the area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274320" y="1672233"/>
            <a:ext cx="111601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FF0000"/>
                </a:solidFill>
              </a:rPr>
              <a:t>Square</a:t>
            </a:r>
            <a:endParaRPr lang="en-CA" sz="22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10330" y="1656993"/>
            <a:ext cx="129715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FF0000"/>
                </a:solidFill>
              </a:rPr>
              <a:t>Triangle</a:t>
            </a:r>
            <a:endParaRPr lang="en-CA" sz="22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98356" y="1659076"/>
            <a:ext cx="147508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FF0000"/>
                </a:solidFill>
              </a:rPr>
              <a:t>Rectangle</a:t>
            </a:r>
            <a:endParaRPr lang="en-CA" sz="22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98578" y="1672233"/>
            <a:ext cx="95571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FF0000"/>
                </a:solidFill>
              </a:rPr>
              <a:t>Circle</a:t>
            </a:r>
            <a:endParaRPr lang="en-CA" sz="22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31138" y="1611273"/>
            <a:ext cx="14847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FF0000"/>
                </a:solidFill>
              </a:rPr>
              <a:t>Trapezoid</a:t>
            </a:r>
            <a:endParaRPr lang="en-CA" sz="2200" dirty="0">
              <a:solidFill>
                <a:srgbClr val="FF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1935480" y="2270760"/>
            <a:ext cx="914400" cy="914400"/>
          </a:xfrm>
          <a:prstGeom prst="ellipse">
            <a:avLst/>
          </a:prstGeom>
          <a:solidFill>
            <a:srgbClr val="00B0F0">
              <a:alpha val="36000"/>
            </a:srgbClr>
          </a:solidFill>
          <a:ln>
            <a:solidFill>
              <a:schemeClr val="tx1">
                <a:alpha val="4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Rectangle 11"/>
          <p:cNvSpPr/>
          <p:nvPr/>
        </p:nvSpPr>
        <p:spPr>
          <a:xfrm>
            <a:off x="350520" y="2270760"/>
            <a:ext cx="914400" cy="914400"/>
          </a:xfrm>
          <a:prstGeom prst="rect">
            <a:avLst/>
          </a:prstGeom>
          <a:solidFill>
            <a:srgbClr val="00B0F0">
              <a:alpha val="36000"/>
            </a:srgbClr>
          </a:solidFill>
          <a:ln>
            <a:solidFill>
              <a:schemeClr val="tx1">
                <a:alpha val="4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Trapezoid 12"/>
          <p:cNvSpPr/>
          <p:nvPr/>
        </p:nvSpPr>
        <p:spPr>
          <a:xfrm>
            <a:off x="3346378" y="2270760"/>
            <a:ext cx="1371600" cy="914400"/>
          </a:xfrm>
          <a:prstGeom prst="trapezoid">
            <a:avLst/>
          </a:prstGeom>
          <a:solidFill>
            <a:srgbClr val="00B0F0">
              <a:alpha val="36000"/>
            </a:srgbClr>
          </a:solidFill>
          <a:ln>
            <a:solidFill>
              <a:schemeClr val="tx1">
                <a:alpha val="4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Isosceles Triangle 13"/>
          <p:cNvSpPr/>
          <p:nvPr/>
        </p:nvSpPr>
        <p:spPr>
          <a:xfrm>
            <a:off x="5288280" y="2255520"/>
            <a:ext cx="1066800" cy="914400"/>
          </a:xfrm>
          <a:prstGeom prst="triangle">
            <a:avLst/>
          </a:prstGeom>
          <a:solidFill>
            <a:srgbClr val="00B0F0">
              <a:alpha val="36000"/>
            </a:srgbClr>
          </a:solidFill>
          <a:ln>
            <a:solidFill>
              <a:schemeClr val="tx1">
                <a:alpha val="4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Rectangle 14"/>
          <p:cNvSpPr/>
          <p:nvPr/>
        </p:nvSpPr>
        <p:spPr>
          <a:xfrm>
            <a:off x="6797040" y="2394268"/>
            <a:ext cx="1828800" cy="914400"/>
          </a:xfrm>
          <a:prstGeom prst="rect">
            <a:avLst/>
          </a:prstGeom>
          <a:solidFill>
            <a:srgbClr val="00B0F0">
              <a:alpha val="36000"/>
            </a:srgbClr>
          </a:solidFill>
          <a:ln>
            <a:solidFill>
              <a:schemeClr val="tx1">
                <a:alpha val="4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121920" y="2606040"/>
          <a:ext cx="222250" cy="282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9" name="Equation" r:id="rId4" imgW="139680" imgH="177480" progId="Equation.DSMT4">
                  <p:embed/>
                </p:oleObj>
              </mc:Choice>
              <mc:Fallback>
                <p:oleObj name="Equation" r:id="rId4" imgW="139680" imgH="177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" y="2606040"/>
                        <a:ext cx="222250" cy="282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731520" y="3169920"/>
          <a:ext cx="222250" cy="282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0" name="Equation" r:id="rId6" imgW="139680" imgH="177480" progId="Equation.DSMT4">
                  <p:embed/>
                </p:oleObj>
              </mc:Choice>
              <mc:Fallback>
                <p:oleObj name="Equation" r:id="rId6" imgW="139680" imgH="177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" y="3169920"/>
                        <a:ext cx="222250" cy="282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2088833" y="2638108"/>
          <a:ext cx="242887" cy="27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1" name="Equation" r:id="rId8" imgW="114120" imgH="126720" progId="Equation.DSMT4">
                  <p:embed/>
                </p:oleObj>
              </mc:Choice>
              <mc:Fallback>
                <p:oleObj name="Equation" r:id="rId8" imgW="114120" imgH="1267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8833" y="2638108"/>
                        <a:ext cx="242887" cy="271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3889693" y="1920240"/>
          <a:ext cx="269875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2" name="Equation" r:id="rId10" imgW="126720" imgH="139680" progId="Equation.DSMT4">
                  <p:embed/>
                </p:oleObj>
              </mc:Choice>
              <mc:Fallback>
                <p:oleObj name="Equation" r:id="rId10" imgW="126720" imgH="139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9693" y="1920240"/>
                        <a:ext cx="269875" cy="298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3875405" y="3232468"/>
          <a:ext cx="269875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3" name="Equation" r:id="rId12" imgW="126720" imgH="177480" progId="Equation.DSMT4">
                  <p:embed/>
                </p:oleObj>
              </mc:Choice>
              <mc:Fallback>
                <p:oleObj name="Equation" r:id="rId12" imgW="126720" imgH="177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5405" y="3232468"/>
                        <a:ext cx="269875" cy="379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3875405" y="2577148"/>
          <a:ext cx="269875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4" name="Equation" r:id="rId14" imgW="126720" imgH="177480" progId="Equation.DSMT4">
                  <p:embed/>
                </p:oleObj>
              </mc:Choice>
              <mc:Fallback>
                <p:oleObj name="Equation" r:id="rId14" imgW="126720" imgH="177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5405" y="2577148"/>
                        <a:ext cx="269875" cy="379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5669280" y="3262948"/>
          <a:ext cx="269875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5" name="Equation" r:id="rId16" imgW="126720" imgH="177480" progId="Equation.DSMT4">
                  <p:embed/>
                </p:oleObj>
              </mc:Choice>
              <mc:Fallback>
                <p:oleObj name="Equation" r:id="rId16" imgW="126720" imgH="177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9280" y="3262948"/>
                        <a:ext cx="269875" cy="379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5810885" y="2638108"/>
          <a:ext cx="269875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6" name="Equation" r:id="rId18" imgW="126720" imgH="177480" progId="Equation.DSMT4">
                  <p:embed/>
                </p:oleObj>
              </mc:Choice>
              <mc:Fallback>
                <p:oleObj name="Equation" r:id="rId18" imgW="126720" imgH="177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885" y="2638108"/>
                        <a:ext cx="269875" cy="379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6471602" y="2699068"/>
          <a:ext cx="325438" cy="29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7" name="Equation" r:id="rId20" imgW="152280" imgH="139680" progId="Equation.DSMT4">
                  <p:embed/>
                </p:oleObj>
              </mc:Choice>
              <mc:Fallback>
                <p:oleObj name="Equation" r:id="rId20" imgW="152280" imgH="1396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1602" y="2699068"/>
                        <a:ext cx="325438" cy="296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7595870" y="2084070"/>
          <a:ext cx="298450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8" name="Equation" r:id="rId22" imgW="139680" imgH="152280" progId="Equation.DSMT4">
                  <p:embed/>
                </p:oleObj>
              </mc:Choice>
              <mc:Fallback>
                <p:oleObj name="Equation" r:id="rId22" imgW="139680" imgH="152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5870" y="2084070"/>
                        <a:ext cx="298450" cy="325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Arrow Connector 26"/>
          <p:cNvCxnSpPr/>
          <p:nvPr/>
        </p:nvCxnSpPr>
        <p:spPr>
          <a:xfrm flipH="1">
            <a:off x="2087880" y="2697480"/>
            <a:ext cx="309209" cy="365760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3346378" y="3291840"/>
            <a:ext cx="1408502" cy="0"/>
          </a:xfrm>
          <a:prstGeom prst="straightConnector1">
            <a:avLst/>
          </a:prstGeom>
          <a:ln w="25400"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3875405" y="2252309"/>
            <a:ext cx="0" cy="917611"/>
          </a:xfrm>
          <a:prstGeom prst="straightConnector1">
            <a:avLst/>
          </a:prstGeom>
          <a:ln w="25400"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3590218" y="2181507"/>
            <a:ext cx="905582" cy="0"/>
          </a:xfrm>
          <a:prstGeom prst="straightConnector1">
            <a:avLst/>
          </a:prstGeom>
          <a:ln w="25400"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5798841" y="2270760"/>
            <a:ext cx="0" cy="917611"/>
          </a:xfrm>
          <a:prstGeom prst="straightConnector1">
            <a:avLst/>
          </a:prstGeom>
          <a:ln w="25400"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5280624" y="3291840"/>
            <a:ext cx="1150656" cy="0"/>
          </a:xfrm>
          <a:prstGeom prst="straightConnector1">
            <a:avLst/>
          </a:prstGeom>
          <a:ln w="25400"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Object 39"/>
          <p:cNvGraphicFramePr>
            <a:graphicFrameLocks noChangeAspect="1"/>
          </p:cNvGraphicFramePr>
          <p:nvPr/>
        </p:nvGraphicFramePr>
        <p:xfrm>
          <a:off x="6117372" y="5188268"/>
          <a:ext cx="1054536" cy="4962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9" name="Equation" r:id="rId24" imgW="431640" imgH="203040" progId="Equation.DSMT4">
                  <p:embed/>
                </p:oleObj>
              </mc:Choice>
              <mc:Fallback>
                <p:oleObj name="Equation" r:id="rId24" imgW="431640" imgH="203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7372" y="5188268"/>
                        <a:ext cx="1054536" cy="4962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/>
        </p:nvGraphicFramePr>
        <p:xfrm>
          <a:off x="314960" y="5279708"/>
          <a:ext cx="1584325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0" name="Equation" r:id="rId26" imgW="647640" imgH="177480" progId="Equation.DSMT4">
                  <p:embed/>
                </p:oleObj>
              </mc:Choice>
              <mc:Fallback>
                <p:oleObj name="Equation" r:id="rId26" imgW="647640" imgH="177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" y="5279708"/>
                        <a:ext cx="1584325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/>
        </p:nvGraphicFramePr>
        <p:xfrm>
          <a:off x="327978" y="6118543"/>
          <a:ext cx="127317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1" name="Equation" r:id="rId28" imgW="520560" imgH="203040" progId="Equation.DSMT4">
                  <p:embed/>
                </p:oleObj>
              </mc:Choice>
              <mc:Fallback>
                <p:oleObj name="Equation" r:id="rId28" imgW="520560" imgH="2030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978" y="6118543"/>
                        <a:ext cx="1273175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/>
        </p:nvGraphicFramePr>
        <p:xfrm>
          <a:off x="3032760" y="6240145"/>
          <a:ext cx="1676400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2" name="Equation" r:id="rId30" imgW="685800" imgH="177480" progId="Equation.DSMT4">
                  <p:embed/>
                </p:oleObj>
              </mc:Choice>
              <mc:Fallback>
                <p:oleObj name="Equation" r:id="rId30" imgW="685800" imgH="177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2760" y="6240145"/>
                        <a:ext cx="1676400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/>
        </p:nvGraphicFramePr>
        <p:xfrm>
          <a:off x="3014345" y="4335780"/>
          <a:ext cx="2017713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3" name="Equation" r:id="rId32" imgW="825480" imgH="177480" progId="Equation.DSMT4">
                  <p:embed/>
                </p:oleObj>
              </mc:Choice>
              <mc:Fallback>
                <p:oleObj name="Equation" r:id="rId32" imgW="825480" imgH="1774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4345" y="4335780"/>
                        <a:ext cx="2017713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/>
        </p:nvGraphicFramePr>
        <p:xfrm>
          <a:off x="3072766" y="5203507"/>
          <a:ext cx="1092982" cy="6902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4" name="Equation" r:id="rId34" imgW="622080" imgH="393480" progId="Equation.DSMT4">
                  <p:embed/>
                </p:oleObj>
              </mc:Choice>
              <mc:Fallback>
                <p:oleObj name="Equation" r:id="rId34" imgW="622080" imgH="393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2766" y="5203507"/>
                        <a:ext cx="1092982" cy="6902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/>
          <p:cNvGraphicFramePr>
            <a:graphicFrameLocks noChangeAspect="1"/>
          </p:cNvGraphicFramePr>
          <p:nvPr/>
        </p:nvGraphicFramePr>
        <p:xfrm>
          <a:off x="6128068" y="4336415"/>
          <a:ext cx="152082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5" name="Equation" r:id="rId36" imgW="622080" imgH="177480" progId="Equation.DSMT4">
                  <p:embed/>
                </p:oleObj>
              </mc:Choice>
              <mc:Fallback>
                <p:oleObj name="Equation" r:id="rId36" imgW="622080" imgH="177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8068" y="4336415"/>
                        <a:ext cx="1520825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/>
        </p:nvGraphicFramePr>
        <p:xfrm>
          <a:off x="314960" y="4335780"/>
          <a:ext cx="1458913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6" name="Equation" r:id="rId38" imgW="596880" imgH="177480" progId="Equation.DSMT4">
                  <p:embed/>
                </p:oleObj>
              </mc:Choice>
              <mc:Fallback>
                <p:oleObj name="Equation" r:id="rId38" imgW="596880" imgH="1774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" y="4335780"/>
                        <a:ext cx="1458913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/>
          <p:cNvGraphicFramePr>
            <a:graphicFrameLocks noChangeAspect="1"/>
          </p:cNvGraphicFramePr>
          <p:nvPr/>
        </p:nvGraphicFramePr>
        <p:xfrm>
          <a:off x="6154738" y="6087802"/>
          <a:ext cx="1441132" cy="6984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7" name="Equation" r:id="rId40" imgW="888840" imgH="431640" progId="Equation.DSMT4">
                  <p:embed/>
                </p:oleObj>
              </mc:Choice>
              <mc:Fallback>
                <p:oleObj name="Equation" r:id="rId40" imgW="888840" imgH="4316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4738" y="6087802"/>
                        <a:ext cx="1441132" cy="69844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Rectangle 38"/>
          <p:cNvSpPr/>
          <p:nvPr/>
        </p:nvSpPr>
        <p:spPr>
          <a:xfrm>
            <a:off x="274320" y="3413759"/>
            <a:ext cx="1116011" cy="7248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9" name="Rectangle 48"/>
          <p:cNvSpPr/>
          <p:nvPr/>
        </p:nvSpPr>
        <p:spPr>
          <a:xfrm>
            <a:off x="1690687" y="3413759"/>
            <a:ext cx="1342073" cy="7248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0" name="Rectangle 49"/>
          <p:cNvSpPr/>
          <p:nvPr/>
        </p:nvSpPr>
        <p:spPr>
          <a:xfrm>
            <a:off x="3168014" y="3505199"/>
            <a:ext cx="1449706" cy="70958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1" name="Rectangle 50"/>
          <p:cNvSpPr/>
          <p:nvPr/>
        </p:nvSpPr>
        <p:spPr>
          <a:xfrm>
            <a:off x="5102541" y="3520439"/>
            <a:ext cx="1342073" cy="7248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2" name="Rectangle 51"/>
          <p:cNvSpPr/>
          <p:nvPr/>
        </p:nvSpPr>
        <p:spPr>
          <a:xfrm>
            <a:off x="7113268" y="3444239"/>
            <a:ext cx="1436372" cy="7248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4" name="TextBox 53"/>
          <p:cNvSpPr txBox="1"/>
          <p:nvPr/>
        </p:nvSpPr>
        <p:spPr>
          <a:xfrm>
            <a:off x="259080" y="4201756"/>
            <a:ext cx="718818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FF0000"/>
                </a:solidFill>
              </a:rPr>
              <a:t>Now give the dimensions of each shape, find the area:</a:t>
            </a:r>
            <a:endParaRPr lang="en-CA" sz="2200" dirty="0">
              <a:solidFill>
                <a:srgbClr val="FF0000"/>
              </a:solidFill>
            </a:endParaRPr>
          </a:p>
        </p:txBody>
      </p:sp>
      <p:graphicFrame>
        <p:nvGraphicFramePr>
          <p:cNvPr id="1055" name="Object 31"/>
          <p:cNvGraphicFramePr>
            <a:graphicFrameLocks noChangeAspect="1"/>
          </p:cNvGraphicFramePr>
          <p:nvPr/>
        </p:nvGraphicFramePr>
        <p:xfrm>
          <a:off x="131763" y="2616200"/>
          <a:ext cx="201612" cy="26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" name="Equation" r:id="rId42" imgW="126720" imgH="164880" progId="Equation.DSMT4">
                  <p:embed/>
                </p:oleObj>
              </mc:Choice>
              <mc:Fallback>
                <p:oleObj name="Equation" r:id="rId42" imgW="126720" imgH="1648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763" y="2616200"/>
                        <a:ext cx="201612" cy="261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6" name="Object 2"/>
          <p:cNvGraphicFramePr>
            <a:graphicFrameLocks noChangeAspect="1"/>
          </p:cNvGraphicFramePr>
          <p:nvPr/>
        </p:nvGraphicFramePr>
        <p:xfrm>
          <a:off x="741363" y="3179763"/>
          <a:ext cx="201612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9" name="Equation" r:id="rId44" imgW="126720" imgH="164880" progId="Equation.DSMT4">
                  <p:embed/>
                </p:oleObj>
              </mc:Choice>
              <mc:Fallback>
                <p:oleObj name="Equation" r:id="rId44" imgW="126720" imgH="1648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363" y="3179763"/>
                        <a:ext cx="201612" cy="263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7" name="Object 33"/>
          <p:cNvGraphicFramePr>
            <a:graphicFrameLocks noChangeAspect="1"/>
          </p:cNvGraphicFramePr>
          <p:nvPr/>
        </p:nvGraphicFramePr>
        <p:xfrm>
          <a:off x="2089150" y="2584450"/>
          <a:ext cx="242888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" name="Equation" r:id="rId46" imgW="114120" imgH="177480" progId="Equation.DSMT4">
                  <p:embed/>
                </p:oleObj>
              </mc:Choice>
              <mc:Fallback>
                <p:oleObj name="Equation" r:id="rId46" imgW="114120" imgH="177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9150" y="2584450"/>
                        <a:ext cx="242888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8" name="Object 34"/>
          <p:cNvGraphicFramePr>
            <a:graphicFrameLocks noChangeAspect="1"/>
          </p:cNvGraphicFramePr>
          <p:nvPr/>
        </p:nvGraphicFramePr>
        <p:xfrm>
          <a:off x="3902075" y="1881188"/>
          <a:ext cx="242888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1" name="Equation" r:id="rId48" imgW="114120" imgH="177480" progId="Equation.DSMT4">
                  <p:embed/>
                </p:oleObj>
              </mc:Choice>
              <mc:Fallback>
                <p:oleObj name="Equation" r:id="rId48" imgW="114120" imgH="1774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2075" y="1881188"/>
                        <a:ext cx="242888" cy="379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9" name="Object 35"/>
          <p:cNvGraphicFramePr>
            <a:graphicFrameLocks noChangeAspect="1"/>
          </p:cNvGraphicFramePr>
          <p:nvPr/>
        </p:nvGraphicFramePr>
        <p:xfrm>
          <a:off x="3808413" y="3171190"/>
          <a:ext cx="404812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2" name="Equation" r:id="rId50" imgW="190440" imgH="177480" progId="Equation.DSMT4">
                  <p:embed/>
                </p:oleObj>
              </mc:Choice>
              <mc:Fallback>
                <p:oleObj name="Equation" r:id="rId50" imgW="190440" imgH="17748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8413" y="3171190"/>
                        <a:ext cx="404812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0" name="Object 36"/>
          <p:cNvGraphicFramePr>
            <a:graphicFrameLocks noChangeAspect="1"/>
          </p:cNvGraphicFramePr>
          <p:nvPr/>
        </p:nvGraphicFramePr>
        <p:xfrm>
          <a:off x="3887788" y="2576513"/>
          <a:ext cx="242887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3" name="Equation" r:id="rId52" imgW="114120" imgH="177480" progId="Equation.DSMT4">
                  <p:embed/>
                </p:oleObj>
              </mc:Choice>
              <mc:Fallback>
                <p:oleObj name="Equation" r:id="rId52" imgW="114120" imgH="1774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7788" y="2576513"/>
                        <a:ext cx="242887" cy="379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1" name="Object 37"/>
          <p:cNvGraphicFramePr>
            <a:graphicFrameLocks noChangeAspect="1"/>
          </p:cNvGraphicFramePr>
          <p:nvPr/>
        </p:nvGraphicFramePr>
        <p:xfrm>
          <a:off x="5681663" y="3201353"/>
          <a:ext cx="242887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4" name="Equation" r:id="rId54" imgW="114120" imgH="177480" progId="Equation.DSMT4">
                  <p:embed/>
                </p:oleObj>
              </mc:Choice>
              <mc:Fallback>
                <p:oleObj name="Equation" r:id="rId54" imgW="114120" imgH="1774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1663" y="3201353"/>
                        <a:ext cx="242887" cy="379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2" name="Object 38"/>
          <p:cNvGraphicFramePr>
            <a:graphicFrameLocks noChangeAspect="1"/>
          </p:cNvGraphicFramePr>
          <p:nvPr/>
        </p:nvGraphicFramePr>
        <p:xfrm>
          <a:off x="5810250" y="2651125"/>
          <a:ext cx="2698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5" name="Equation" r:id="rId56" imgW="126720" imgH="164880" progId="Equation.DSMT4">
                  <p:embed/>
                </p:oleObj>
              </mc:Choice>
              <mc:Fallback>
                <p:oleObj name="Equation" r:id="rId56" imgW="126720" imgH="1648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0" y="2651125"/>
                        <a:ext cx="269875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3" name="Object 39"/>
          <p:cNvGraphicFramePr>
            <a:graphicFrameLocks noChangeAspect="1"/>
          </p:cNvGraphicFramePr>
          <p:nvPr/>
        </p:nvGraphicFramePr>
        <p:xfrm>
          <a:off x="6499225" y="2671763"/>
          <a:ext cx="26987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6" name="Equation" r:id="rId58" imgW="126720" imgH="164880" progId="Equation.DSMT4">
                  <p:embed/>
                </p:oleObj>
              </mc:Choice>
              <mc:Fallback>
                <p:oleObj name="Equation" r:id="rId58" imgW="126720" imgH="16488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9225" y="2671763"/>
                        <a:ext cx="269875" cy="350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4" name="Object 40"/>
          <p:cNvGraphicFramePr>
            <a:graphicFrameLocks noChangeAspect="1"/>
          </p:cNvGraphicFramePr>
          <p:nvPr/>
        </p:nvGraphicFramePr>
        <p:xfrm>
          <a:off x="7623175" y="2057400"/>
          <a:ext cx="244475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" name="Equation" r:id="rId60" imgW="114120" imgH="177480" progId="Equation.DSMT4">
                  <p:embed/>
                </p:oleObj>
              </mc:Choice>
              <mc:Fallback>
                <p:oleObj name="Equation" r:id="rId60" imgW="114120" imgH="17748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3175" y="2057400"/>
                        <a:ext cx="244475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" name="TextBox 65"/>
          <p:cNvSpPr txBox="1"/>
          <p:nvPr/>
        </p:nvSpPr>
        <p:spPr>
          <a:xfrm>
            <a:off x="243840" y="4842153"/>
            <a:ext cx="111601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FF0000"/>
                </a:solidFill>
              </a:rPr>
              <a:t>Square</a:t>
            </a:r>
            <a:endParaRPr lang="en-CA" sz="2200" dirty="0">
              <a:solidFill>
                <a:srgbClr val="FF0000"/>
              </a:solidFill>
            </a:endParaRPr>
          </a:p>
        </p:txBody>
      </p:sp>
      <p:graphicFrame>
        <p:nvGraphicFramePr>
          <p:cNvPr id="67" name="Object 12"/>
          <p:cNvGraphicFramePr>
            <a:graphicFrameLocks noChangeAspect="1"/>
          </p:cNvGraphicFramePr>
          <p:nvPr/>
        </p:nvGraphicFramePr>
        <p:xfrm>
          <a:off x="131445" y="5295900"/>
          <a:ext cx="1458913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" name="Equation" r:id="rId62" imgW="596880" imgH="164880" progId="Equation.DSMT4">
                  <p:embed/>
                </p:oleObj>
              </mc:Choice>
              <mc:Fallback>
                <p:oleObj name="Equation" r:id="rId62" imgW="596880" imgH="16488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445" y="5295900"/>
                        <a:ext cx="1458913" cy="40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12"/>
          <p:cNvGraphicFramePr>
            <a:graphicFrameLocks noChangeAspect="1"/>
          </p:cNvGraphicFramePr>
          <p:nvPr/>
        </p:nvGraphicFramePr>
        <p:xfrm>
          <a:off x="201931" y="5776172"/>
          <a:ext cx="1703070" cy="4115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" name="Equation" r:id="rId64" imgW="838080" imgH="203040" progId="Equation.DSMT4">
                  <p:embed/>
                </p:oleObj>
              </mc:Choice>
              <mc:Fallback>
                <p:oleObj name="Equation" r:id="rId64" imgW="838080" imgH="20304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1" y="5776172"/>
                        <a:ext cx="1703070" cy="4115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" name="TextBox 68"/>
          <p:cNvSpPr txBox="1"/>
          <p:nvPr/>
        </p:nvSpPr>
        <p:spPr>
          <a:xfrm>
            <a:off x="2103120" y="4841835"/>
            <a:ext cx="95571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FF0000"/>
                </a:solidFill>
              </a:rPr>
              <a:t>Circle</a:t>
            </a:r>
            <a:endParaRPr lang="en-CA" sz="2200" dirty="0">
              <a:solidFill>
                <a:srgbClr val="FF0000"/>
              </a:solidFill>
            </a:endParaRPr>
          </a:p>
        </p:txBody>
      </p:sp>
      <p:graphicFrame>
        <p:nvGraphicFramePr>
          <p:cNvPr id="70" name="Object 12"/>
          <p:cNvGraphicFramePr>
            <a:graphicFrameLocks noChangeAspect="1"/>
          </p:cNvGraphicFramePr>
          <p:nvPr/>
        </p:nvGraphicFramePr>
        <p:xfrm>
          <a:off x="2036128" y="5290071"/>
          <a:ext cx="1408112" cy="4227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0" name="Equation" r:id="rId66" imgW="672840" imgH="203040" progId="Equation.DSMT4">
                  <p:embed/>
                </p:oleObj>
              </mc:Choice>
              <mc:Fallback>
                <p:oleObj name="Equation" r:id="rId66" imgW="672840" imgH="20304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6128" y="5290071"/>
                        <a:ext cx="1408112" cy="42270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12"/>
          <p:cNvGraphicFramePr>
            <a:graphicFrameLocks noChangeAspect="1"/>
          </p:cNvGraphicFramePr>
          <p:nvPr/>
        </p:nvGraphicFramePr>
        <p:xfrm>
          <a:off x="2038033" y="5746115"/>
          <a:ext cx="1781175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1" name="Equation" r:id="rId68" imgW="876240" imgH="203040" progId="Equation.DSMT4">
                  <p:embed/>
                </p:oleObj>
              </mc:Choice>
              <mc:Fallback>
                <p:oleObj name="Equation" r:id="rId68" imgW="876240" imgH="20304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033" y="5746115"/>
                        <a:ext cx="1781175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12"/>
          <p:cNvGraphicFramePr>
            <a:graphicFrameLocks noChangeAspect="1"/>
          </p:cNvGraphicFramePr>
          <p:nvPr/>
        </p:nvGraphicFramePr>
        <p:xfrm>
          <a:off x="2055812" y="6218237"/>
          <a:ext cx="2143126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2" name="Equation" r:id="rId70" imgW="1054080" imgH="203040" progId="Equation.DSMT4">
                  <p:embed/>
                </p:oleObj>
              </mc:Choice>
              <mc:Fallback>
                <p:oleObj name="Equation" r:id="rId70" imgW="1054080" imgH="20304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5812" y="6218237"/>
                        <a:ext cx="2143126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" name="TextBox 61"/>
          <p:cNvSpPr txBox="1"/>
          <p:nvPr/>
        </p:nvSpPr>
        <p:spPr>
          <a:xfrm>
            <a:off x="4282440" y="4841835"/>
            <a:ext cx="14847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FF0000"/>
                </a:solidFill>
              </a:rPr>
              <a:t>Trapezoid</a:t>
            </a:r>
            <a:endParaRPr lang="en-CA" sz="2200" dirty="0">
              <a:solidFill>
                <a:srgbClr val="FF0000"/>
              </a:solidFill>
            </a:endParaRPr>
          </a:p>
        </p:txBody>
      </p:sp>
      <p:graphicFrame>
        <p:nvGraphicFramePr>
          <p:cNvPr id="63" name="Object 12"/>
          <p:cNvGraphicFramePr>
            <a:graphicFrameLocks noChangeAspect="1"/>
          </p:cNvGraphicFramePr>
          <p:nvPr/>
        </p:nvGraphicFramePr>
        <p:xfrm>
          <a:off x="4136708" y="5237163"/>
          <a:ext cx="1566862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3" name="Equation" r:id="rId72" imgW="749160" imgH="253800" progId="Equation.DSMT4">
                  <p:embed/>
                </p:oleObj>
              </mc:Choice>
              <mc:Fallback>
                <p:oleObj name="Equation" r:id="rId72" imgW="749160" imgH="25380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6708" y="5237163"/>
                        <a:ext cx="1566862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12"/>
          <p:cNvGraphicFramePr>
            <a:graphicFrameLocks noChangeAspect="1"/>
          </p:cNvGraphicFramePr>
          <p:nvPr/>
        </p:nvGraphicFramePr>
        <p:xfrm>
          <a:off x="4118293" y="5772150"/>
          <a:ext cx="11874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4" name="Equation" r:id="rId74" imgW="583920" imgH="177480" progId="Equation.DSMT4">
                  <p:embed/>
                </p:oleObj>
              </mc:Choice>
              <mc:Fallback>
                <p:oleObj name="Equation" r:id="rId74" imgW="583920" imgH="17748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8293" y="5772150"/>
                        <a:ext cx="1187450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12"/>
          <p:cNvGraphicFramePr>
            <a:graphicFrameLocks noChangeAspect="1"/>
          </p:cNvGraphicFramePr>
          <p:nvPr/>
        </p:nvGraphicFramePr>
        <p:xfrm>
          <a:off x="4136708" y="6218238"/>
          <a:ext cx="1730375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5" name="Equation" r:id="rId76" imgW="850680" imgH="203040" progId="Equation.DSMT4">
                  <p:embed/>
                </p:oleObj>
              </mc:Choice>
              <mc:Fallback>
                <p:oleObj name="Equation" r:id="rId76" imgW="850680" imgH="20304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6708" y="6218238"/>
                        <a:ext cx="1730375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" name="TextBox 72"/>
          <p:cNvSpPr txBox="1"/>
          <p:nvPr/>
        </p:nvSpPr>
        <p:spPr>
          <a:xfrm>
            <a:off x="6035040" y="4887555"/>
            <a:ext cx="129715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FF0000"/>
                </a:solidFill>
              </a:rPr>
              <a:t>Triangle</a:t>
            </a:r>
            <a:endParaRPr lang="en-CA" sz="2200" dirty="0">
              <a:solidFill>
                <a:srgbClr val="FF0000"/>
              </a:solidFill>
            </a:endParaRPr>
          </a:p>
        </p:txBody>
      </p:sp>
      <p:graphicFrame>
        <p:nvGraphicFramePr>
          <p:cNvPr id="74" name="Object 12"/>
          <p:cNvGraphicFramePr>
            <a:graphicFrameLocks noChangeAspect="1"/>
          </p:cNvGraphicFramePr>
          <p:nvPr/>
        </p:nvGraphicFramePr>
        <p:xfrm>
          <a:off x="6181408" y="5308283"/>
          <a:ext cx="982662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6" name="Equation" r:id="rId78" imgW="469800" imgH="228600" progId="Equation.DSMT4">
                  <p:embed/>
                </p:oleObj>
              </mc:Choice>
              <mc:Fallback>
                <p:oleObj name="Equation" r:id="rId78" imgW="469800" imgH="22860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1408" y="5308283"/>
                        <a:ext cx="982662" cy="477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12"/>
          <p:cNvGraphicFramePr>
            <a:graphicFrameLocks noChangeAspect="1"/>
          </p:cNvGraphicFramePr>
          <p:nvPr/>
        </p:nvGraphicFramePr>
        <p:xfrm>
          <a:off x="7219633" y="5273040"/>
          <a:ext cx="1446212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7" name="Equation" r:id="rId80" imgW="711000" imgH="203040" progId="Equation.DSMT4">
                  <p:embed/>
                </p:oleObj>
              </mc:Choice>
              <mc:Fallback>
                <p:oleObj name="Equation" r:id="rId80" imgW="711000" imgH="20304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9633" y="5273040"/>
                        <a:ext cx="1446212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" name="TextBox 75"/>
          <p:cNvSpPr txBox="1"/>
          <p:nvPr/>
        </p:nvSpPr>
        <p:spPr>
          <a:xfrm>
            <a:off x="6050280" y="5771475"/>
            <a:ext cx="147508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FF0000"/>
                </a:solidFill>
              </a:rPr>
              <a:t>Rectangle</a:t>
            </a:r>
            <a:endParaRPr lang="en-CA" sz="2200" dirty="0">
              <a:solidFill>
                <a:srgbClr val="FF0000"/>
              </a:solidFill>
            </a:endParaRPr>
          </a:p>
        </p:txBody>
      </p:sp>
      <p:graphicFrame>
        <p:nvGraphicFramePr>
          <p:cNvPr id="77" name="Object 12"/>
          <p:cNvGraphicFramePr>
            <a:graphicFrameLocks noChangeAspect="1"/>
          </p:cNvGraphicFramePr>
          <p:nvPr/>
        </p:nvGraphicFramePr>
        <p:xfrm>
          <a:off x="6063298" y="6244590"/>
          <a:ext cx="1249362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" name="Equation" r:id="rId82" imgW="596880" imgH="177480" progId="Equation.DSMT4">
                  <p:embed/>
                </p:oleObj>
              </mc:Choice>
              <mc:Fallback>
                <p:oleObj name="Equation" r:id="rId82" imgW="596880" imgH="177480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3298" y="6244590"/>
                        <a:ext cx="1249362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Object 12"/>
          <p:cNvGraphicFramePr>
            <a:graphicFrameLocks noChangeAspect="1"/>
          </p:cNvGraphicFramePr>
          <p:nvPr/>
        </p:nvGraphicFramePr>
        <p:xfrm>
          <a:off x="7295515" y="6187123"/>
          <a:ext cx="1446213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9" name="Equation" r:id="rId84" imgW="711000" imgH="203040" progId="Equation.DSMT4">
                  <p:embed/>
                </p:oleObj>
              </mc:Choice>
              <mc:Fallback>
                <p:oleObj name="Equation" r:id="rId84" imgW="711000" imgH="203040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5515" y="6187123"/>
                        <a:ext cx="1446213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86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59259E-6 L -0.63489 -0.24375 " pathEditMode="relative" rAng="0" ptsTypes="AA">
                                      <p:cBhvr>
                                        <p:cTn id="11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800" y="-12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7.40741E-7 L 0.15277 -0.3794 " pathEditMode="relative" rAng="0" ptsTypes="AA">
                                      <p:cBhvr>
                                        <p:cTn id="12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00" y="-19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59259E-6 L -0.33142 -0.375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00" y="-18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0.23924 -0.24537 " pathEditMode="relative" rAng="0" ptsTypes="AA">
                                      <p:cBhvr>
                                        <p:cTn id="128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00" y="-12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11111E-6 L 0.73229 -0.25255 " pathEditMode="relative" rAng="0" ptsTypes="AA">
                                      <p:cBhvr>
                                        <p:cTn id="13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00" y="-12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2000"/>
                                        <p:tgtEl>
                                          <p:spTgt spid="1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2000"/>
                                        <p:tgtEl>
                                          <p:spTgt spid="1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2000"/>
                                        <p:tgtEl>
                                          <p:spTgt spid="1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2000"/>
                                        <p:tgtEl>
                                          <p:spTgt spid="1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2000"/>
                                        <p:tgtEl>
                                          <p:spTgt spid="1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20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2000"/>
                                        <p:tgtEl>
                                          <p:spTgt spid="1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2000"/>
                                        <p:tgtEl>
                                          <p:spTgt spid="1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2000"/>
                                        <p:tgtEl>
                                          <p:spTgt spid="1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2000"/>
                                        <p:tgtEl>
                                          <p:spTgt spid="1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9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9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4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0" grpId="0" animBg="1"/>
      <p:bldP spid="12" grpId="0" animBg="1"/>
      <p:bldP spid="13" grpId="0" animBg="1"/>
      <p:bldP spid="14" grpId="0" animBg="1"/>
      <p:bldP spid="15" grpId="0" animBg="1"/>
      <p:bldP spid="39" grpId="0" animBg="1"/>
      <p:bldP spid="49" grpId="0" animBg="1"/>
      <p:bldP spid="50" grpId="0" animBg="1"/>
      <p:bldP spid="51" grpId="0" animBg="1"/>
      <p:bldP spid="52" grpId="0" animBg="1"/>
      <p:bldP spid="54" grpId="0"/>
      <p:bldP spid="66" grpId="0"/>
      <p:bldP spid="69" grpId="0"/>
      <p:bldP spid="62" grpId="0"/>
      <p:bldP spid="73" grpId="0"/>
      <p:bldP spid="7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8120" y="838200"/>
            <a:ext cx="8702040" cy="2133600"/>
          </a:xfrm>
        </p:spPr>
        <p:txBody>
          <a:bodyPr/>
          <a:lstStyle/>
          <a:p>
            <a:r>
              <a:rPr lang="en-CA" dirty="0" smtClean="0"/>
              <a:t>When finding the surface area of a 3D solid, get the area of each side and then take the sum of all the sides</a:t>
            </a:r>
          </a:p>
          <a:p>
            <a:r>
              <a:rPr lang="en-CA" dirty="0" smtClean="0"/>
              <a:t>Note: we are getting the “AREA” of each side, NOT the length of all the edges!!</a:t>
            </a:r>
          </a:p>
          <a:p>
            <a:pPr>
              <a:buNone/>
            </a:pPr>
            <a:r>
              <a:rPr lang="en-CA" dirty="0" smtClean="0"/>
              <a:t>Ex: Given the following prism, find the surface area:</a:t>
            </a:r>
            <a:endParaRPr lang="en-CA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94042"/>
          </a:xfrm>
        </p:spPr>
        <p:txBody>
          <a:bodyPr>
            <a:normAutofit/>
          </a:bodyPr>
          <a:lstStyle/>
          <a:p>
            <a:r>
              <a:rPr lang="en-CA" dirty="0" smtClean="0"/>
              <a:t>Surface Area of a 3D solid:</a:t>
            </a:r>
            <a:endParaRPr lang="en-CA" dirty="0"/>
          </a:p>
        </p:txBody>
      </p:sp>
      <p:grpSp>
        <p:nvGrpSpPr>
          <p:cNvPr id="19" name="Group 18"/>
          <p:cNvGrpSpPr/>
          <p:nvPr/>
        </p:nvGrpSpPr>
        <p:grpSpPr>
          <a:xfrm>
            <a:off x="533400" y="3261360"/>
            <a:ext cx="2802255" cy="1996123"/>
            <a:chOff x="533400" y="3261360"/>
            <a:chExt cx="2802255" cy="1996123"/>
          </a:xfrm>
        </p:grpSpPr>
        <p:sp>
          <p:nvSpPr>
            <p:cNvPr id="6" name="Cube 5"/>
            <p:cNvSpPr/>
            <p:nvPr/>
          </p:nvSpPr>
          <p:spPr>
            <a:xfrm>
              <a:off x="533400" y="3261360"/>
              <a:ext cx="2194560" cy="1661160"/>
            </a:xfrm>
            <a:prstGeom prst="cube">
              <a:avLst>
                <a:gd name="adj" fmla="val 52523"/>
              </a:avLst>
            </a:prstGeom>
            <a:solidFill>
              <a:srgbClr val="0070C0">
                <a:alpha val="85000"/>
              </a:srgb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aphicFrame>
          <p:nvGraphicFramePr>
            <p:cNvPr id="7" name="Object 6"/>
            <p:cNvGraphicFramePr>
              <a:graphicFrameLocks noChangeAspect="1"/>
            </p:cNvGraphicFramePr>
            <p:nvPr/>
          </p:nvGraphicFramePr>
          <p:xfrm>
            <a:off x="2360930" y="4330699"/>
            <a:ext cx="748030" cy="3611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40" name="Equation" r:id="rId4" imgW="368280" imgH="177480" progId="Equation.BREE4">
                    <p:embed/>
                  </p:oleObj>
                </mc:Choice>
                <mc:Fallback>
                  <p:oleObj name="Equation" r:id="rId4" imgW="368280" imgH="177480" progId="Equation.BREE4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60930" y="4330699"/>
                          <a:ext cx="748030" cy="36111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7"/>
            <p:cNvGraphicFramePr>
              <a:graphicFrameLocks noChangeAspect="1"/>
            </p:cNvGraphicFramePr>
            <p:nvPr/>
          </p:nvGraphicFramePr>
          <p:xfrm>
            <a:off x="821373" y="4922520"/>
            <a:ext cx="593725" cy="3349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41" name="Equation" r:id="rId6" imgW="291960" imgH="164880" progId="Equation.BREE4">
                    <p:embed/>
                  </p:oleObj>
                </mc:Choice>
                <mc:Fallback>
                  <p:oleObj name="Equation" r:id="rId6" imgW="291960" imgH="164880" progId="Equation.BREE4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21373" y="4922520"/>
                          <a:ext cx="593725" cy="3349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8"/>
            <p:cNvGraphicFramePr>
              <a:graphicFrameLocks noChangeAspect="1"/>
            </p:cNvGraphicFramePr>
            <p:nvPr/>
          </p:nvGraphicFramePr>
          <p:xfrm>
            <a:off x="2741930" y="3459480"/>
            <a:ext cx="593725" cy="360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42" name="Equation" r:id="rId8" imgW="291960" imgH="177480" progId="Equation.BREE4">
                    <p:embed/>
                  </p:oleObj>
                </mc:Choice>
                <mc:Fallback>
                  <p:oleObj name="Equation" r:id="rId8" imgW="291960" imgH="177480" progId="Equation.BREE4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41930" y="3459480"/>
                          <a:ext cx="593725" cy="3603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" name="TextBox 9"/>
          <p:cNvSpPr txBox="1"/>
          <p:nvPr/>
        </p:nvSpPr>
        <p:spPr>
          <a:xfrm>
            <a:off x="4297680" y="2952075"/>
            <a:ext cx="42675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FF0000"/>
                </a:solidFill>
              </a:rPr>
              <a:t>First count the number of sides</a:t>
            </a:r>
            <a:endParaRPr lang="en-CA" sz="22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04360" y="3363555"/>
            <a:ext cx="258596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0070C0"/>
                </a:solidFill>
              </a:rPr>
              <a:t>There are 6 sides!!</a:t>
            </a:r>
            <a:endParaRPr lang="en-CA" sz="2200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92880" y="4384635"/>
            <a:ext cx="9204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0070C0"/>
                </a:solidFill>
              </a:rPr>
              <a:t>Front</a:t>
            </a:r>
            <a:endParaRPr lang="en-CA" sz="2200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08120" y="5603835"/>
            <a:ext cx="83708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0070C0"/>
                </a:solidFill>
              </a:rPr>
              <a:t>Back</a:t>
            </a:r>
            <a:endParaRPr lang="en-CA" sz="2200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867400" y="4384635"/>
            <a:ext cx="71686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0070C0"/>
                </a:solidFill>
              </a:rPr>
              <a:t>Left</a:t>
            </a:r>
            <a:endParaRPr lang="en-CA" sz="2200" dirty="0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82640" y="5603835"/>
            <a:ext cx="9108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0070C0"/>
                </a:solidFill>
              </a:rPr>
              <a:t>Right</a:t>
            </a:r>
            <a:endParaRPr lang="en-CA" sz="2200" dirty="0">
              <a:solidFill>
                <a:srgbClr val="0070C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04760" y="4415115"/>
            <a:ext cx="67518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0070C0"/>
                </a:solidFill>
              </a:rPr>
              <a:t>Top</a:t>
            </a:r>
            <a:endParaRPr lang="en-CA" sz="2200" dirty="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620000" y="5634315"/>
            <a:ext cx="1138453" cy="110799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70C0"/>
                </a:solidFill>
              </a:rPr>
              <a:t>Bottom</a:t>
            </a:r>
          </a:p>
          <a:p>
            <a:endParaRPr lang="en-CA" sz="2200" dirty="0" smtClean="0">
              <a:solidFill>
                <a:srgbClr val="0070C0"/>
              </a:solidFill>
            </a:endParaRPr>
          </a:p>
          <a:p>
            <a:endParaRPr lang="en-CA" sz="2200" dirty="0">
              <a:solidFill>
                <a:srgbClr val="0070C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70960" y="3714075"/>
            <a:ext cx="49888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FF0000"/>
                </a:solidFill>
              </a:rPr>
              <a:t>Find the area of each side.  You need</a:t>
            </a:r>
            <a:br>
              <a:rPr lang="en-CA" sz="2200" dirty="0" smtClean="0">
                <a:solidFill>
                  <a:srgbClr val="FF0000"/>
                </a:solidFill>
              </a:rPr>
            </a:br>
            <a:r>
              <a:rPr lang="en-CA" sz="2200" dirty="0" smtClean="0">
                <a:solidFill>
                  <a:srgbClr val="FF0000"/>
                </a:solidFill>
              </a:rPr>
              <a:t>the shape and dimensions</a:t>
            </a:r>
            <a:endParaRPr lang="en-CA" sz="2200" dirty="0">
              <a:solidFill>
                <a:srgbClr val="FF0000"/>
              </a:solidFill>
            </a:endParaRPr>
          </a:p>
        </p:txBody>
      </p:sp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3786188" y="4778375"/>
          <a:ext cx="1077912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3" name="Equation" r:id="rId10" imgW="583920" imgH="177480" progId="Equation.DSMT4">
                  <p:embed/>
                </p:oleObj>
              </mc:Choice>
              <mc:Fallback>
                <p:oleObj name="Equation" r:id="rId10" imgW="583920" imgH="177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6188" y="4778375"/>
                        <a:ext cx="1077912" cy="325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8"/>
          <p:cNvGraphicFramePr>
            <a:graphicFrameLocks noChangeAspect="1"/>
          </p:cNvGraphicFramePr>
          <p:nvPr/>
        </p:nvGraphicFramePr>
        <p:xfrm>
          <a:off x="4002405" y="5106988"/>
          <a:ext cx="1008063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4" name="Equation" r:id="rId12" imgW="545760" imgH="203040" progId="Equation.DSMT4">
                  <p:embed/>
                </p:oleObj>
              </mc:Choice>
              <mc:Fallback>
                <p:oleObj name="Equation" r:id="rId12" imgW="545760" imgH="2030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2405" y="5106988"/>
                        <a:ext cx="1008063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8"/>
          <p:cNvGraphicFramePr>
            <a:graphicFrameLocks noChangeAspect="1"/>
          </p:cNvGraphicFramePr>
          <p:nvPr/>
        </p:nvGraphicFramePr>
        <p:xfrm>
          <a:off x="3802380" y="5951538"/>
          <a:ext cx="107632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5" name="Equation" r:id="rId14" imgW="583920" imgH="177480" progId="Equation.DSMT4">
                  <p:embed/>
                </p:oleObj>
              </mc:Choice>
              <mc:Fallback>
                <p:oleObj name="Equation" r:id="rId14" imgW="583920" imgH="177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2380" y="5951538"/>
                        <a:ext cx="1076325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8"/>
          <p:cNvGraphicFramePr>
            <a:graphicFrameLocks noChangeAspect="1"/>
          </p:cNvGraphicFramePr>
          <p:nvPr/>
        </p:nvGraphicFramePr>
        <p:xfrm>
          <a:off x="4018280" y="6280150"/>
          <a:ext cx="1008063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6" name="Equation" r:id="rId16" imgW="545760" imgH="203040" progId="Equation.DSMT4">
                  <p:embed/>
                </p:oleObj>
              </mc:Choice>
              <mc:Fallback>
                <p:oleObj name="Equation" r:id="rId16" imgW="545760" imgH="2030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8280" y="6280150"/>
                        <a:ext cx="1008063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8"/>
          <p:cNvGraphicFramePr>
            <a:graphicFrameLocks noChangeAspect="1"/>
          </p:cNvGraphicFramePr>
          <p:nvPr/>
        </p:nvGraphicFramePr>
        <p:xfrm>
          <a:off x="5404169" y="4777740"/>
          <a:ext cx="1194752" cy="3268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7" name="Equation" r:id="rId18" imgW="647640" imgH="177480" progId="Equation.DSMT4">
                  <p:embed/>
                </p:oleObj>
              </mc:Choice>
              <mc:Fallback>
                <p:oleObj name="Equation" r:id="rId18" imgW="647640" imgH="1774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4169" y="4777740"/>
                        <a:ext cx="1194752" cy="32682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8"/>
          <p:cNvGraphicFramePr>
            <a:graphicFrameLocks noChangeAspect="1"/>
          </p:cNvGraphicFramePr>
          <p:nvPr/>
        </p:nvGraphicFramePr>
        <p:xfrm>
          <a:off x="5668010" y="5106670"/>
          <a:ext cx="10318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8" name="Equation" r:id="rId20" imgW="558720" imgH="203040" progId="Equation.DSMT4">
                  <p:embed/>
                </p:oleObj>
              </mc:Choice>
              <mc:Fallback>
                <p:oleObj name="Equation" r:id="rId20" imgW="558720" imgH="2030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8010" y="5106670"/>
                        <a:ext cx="1031875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8"/>
          <p:cNvGraphicFramePr>
            <a:graphicFrameLocks noChangeAspect="1"/>
          </p:cNvGraphicFramePr>
          <p:nvPr/>
        </p:nvGraphicFramePr>
        <p:xfrm>
          <a:off x="5419409" y="5890260"/>
          <a:ext cx="1194752" cy="3268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9" name="Equation" r:id="rId22" imgW="647640" imgH="177480" progId="Equation.DSMT4">
                  <p:embed/>
                </p:oleObj>
              </mc:Choice>
              <mc:Fallback>
                <p:oleObj name="Equation" r:id="rId22" imgW="647640" imgH="177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9409" y="5890260"/>
                        <a:ext cx="1194752" cy="32682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8"/>
          <p:cNvGraphicFramePr>
            <a:graphicFrameLocks noChangeAspect="1"/>
          </p:cNvGraphicFramePr>
          <p:nvPr/>
        </p:nvGraphicFramePr>
        <p:xfrm>
          <a:off x="5683250" y="6219190"/>
          <a:ext cx="10318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0" name="Equation" r:id="rId24" imgW="558720" imgH="203040" progId="Equation.DSMT4">
                  <p:embed/>
                </p:oleObj>
              </mc:Choice>
              <mc:Fallback>
                <p:oleObj name="Equation" r:id="rId24" imgW="558720" imgH="2030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3250" y="6219190"/>
                        <a:ext cx="1031875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8"/>
          <p:cNvGraphicFramePr>
            <a:graphicFrameLocks noChangeAspect="1"/>
          </p:cNvGraphicFramePr>
          <p:nvPr/>
        </p:nvGraphicFramePr>
        <p:xfrm>
          <a:off x="7293929" y="4792980"/>
          <a:ext cx="1194752" cy="3268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1" name="Equation" r:id="rId26" imgW="647640" imgH="177480" progId="Equation.DSMT4">
                  <p:embed/>
                </p:oleObj>
              </mc:Choice>
              <mc:Fallback>
                <p:oleObj name="Equation" r:id="rId26" imgW="647640" imgH="1774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3929" y="4792980"/>
                        <a:ext cx="1194752" cy="32682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8"/>
          <p:cNvGraphicFramePr>
            <a:graphicFrameLocks noChangeAspect="1"/>
          </p:cNvGraphicFramePr>
          <p:nvPr/>
        </p:nvGraphicFramePr>
        <p:xfrm>
          <a:off x="7557770" y="5121910"/>
          <a:ext cx="10318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2" name="Equation" r:id="rId28" imgW="558720" imgH="203040" progId="Equation.DSMT4">
                  <p:embed/>
                </p:oleObj>
              </mc:Choice>
              <mc:Fallback>
                <p:oleObj name="Equation" r:id="rId28" imgW="558720" imgH="2030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7770" y="5121910"/>
                        <a:ext cx="1031875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8"/>
          <p:cNvGraphicFramePr>
            <a:graphicFrameLocks noChangeAspect="1"/>
          </p:cNvGraphicFramePr>
          <p:nvPr/>
        </p:nvGraphicFramePr>
        <p:xfrm>
          <a:off x="7309169" y="5905500"/>
          <a:ext cx="1194752" cy="3268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3" name="Equation" r:id="rId30" imgW="647640" imgH="177480" progId="Equation.DSMT4">
                  <p:embed/>
                </p:oleObj>
              </mc:Choice>
              <mc:Fallback>
                <p:oleObj name="Equation" r:id="rId30" imgW="647640" imgH="177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9169" y="5905500"/>
                        <a:ext cx="1194752" cy="32682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8"/>
          <p:cNvGraphicFramePr>
            <a:graphicFrameLocks noChangeAspect="1"/>
          </p:cNvGraphicFramePr>
          <p:nvPr/>
        </p:nvGraphicFramePr>
        <p:xfrm>
          <a:off x="7573010" y="6234430"/>
          <a:ext cx="10318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4" name="Equation" r:id="rId32" imgW="558720" imgH="203040" progId="Equation.DSMT4">
                  <p:embed/>
                </p:oleObj>
              </mc:Choice>
              <mc:Fallback>
                <p:oleObj name="Equation" r:id="rId32" imgW="558720" imgH="2030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3010" y="6234430"/>
                        <a:ext cx="1031875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563880" y="5116155"/>
            <a:ext cx="24673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FF0000"/>
                </a:solidFill>
              </a:rPr>
              <a:t>Now get the sum:</a:t>
            </a:r>
            <a:endParaRPr lang="en-CA" sz="2200" dirty="0">
              <a:solidFill>
                <a:srgbClr val="FF0000"/>
              </a:solidFill>
            </a:endParaRPr>
          </a:p>
        </p:txBody>
      </p:sp>
      <p:graphicFrame>
        <p:nvGraphicFramePr>
          <p:cNvPr id="38" name="Object 8"/>
          <p:cNvGraphicFramePr>
            <a:graphicFrameLocks noChangeAspect="1"/>
          </p:cNvGraphicFramePr>
          <p:nvPr/>
        </p:nvGraphicFramePr>
        <p:xfrm>
          <a:off x="147955" y="5600700"/>
          <a:ext cx="3538538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5" name="Equation" r:id="rId34" imgW="1917360" imgH="177480" progId="Equation.DSMT4">
                  <p:embed/>
                </p:oleObj>
              </mc:Choice>
              <mc:Fallback>
                <p:oleObj name="Equation" r:id="rId34" imgW="1917360" imgH="1774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" y="5600700"/>
                        <a:ext cx="3538538" cy="325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8"/>
          <p:cNvGraphicFramePr>
            <a:graphicFrameLocks noChangeAspect="1"/>
          </p:cNvGraphicFramePr>
          <p:nvPr/>
        </p:nvGraphicFramePr>
        <p:xfrm>
          <a:off x="146050" y="5959475"/>
          <a:ext cx="14065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6" name="Equation" r:id="rId36" imgW="761760" imgH="203040" progId="Equation.DSMT4">
                  <p:embed/>
                </p:oleObj>
              </mc:Choice>
              <mc:Fallback>
                <p:oleObj name="Equation" r:id="rId36" imgW="761760" imgH="20304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" y="5959475"/>
                        <a:ext cx="1406525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38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 animBg="1"/>
      <p:bldP spid="18" grpId="0"/>
      <p:bldP spid="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85738"/>
            <a:ext cx="7467600" cy="607105"/>
          </a:xfrm>
        </p:spPr>
        <p:txBody>
          <a:bodyPr/>
          <a:lstStyle/>
          <a:p>
            <a:r>
              <a:rPr lang="en-CA" dirty="0" smtClean="0"/>
              <a:t>Practice: Find the surface Area</a:t>
            </a:r>
            <a:endParaRPr lang="en-CA" dirty="0"/>
          </a:p>
        </p:txBody>
      </p:sp>
      <p:grpSp>
        <p:nvGrpSpPr>
          <p:cNvPr id="18" name="Group 17"/>
          <p:cNvGrpSpPr/>
          <p:nvPr/>
        </p:nvGrpSpPr>
        <p:grpSpPr>
          <a:xfrm>
            <a:off x="227012" y="889000"/>
            <a:ext cx="2598738" cy="2079625"/>
            <a:chOff x="430212" y="1143000"/>
            <a:chExt cx="2598738" cy="2079625"/>
          </a:xfrm>
        </p:grpSpPr>
        <p:sp>
          <p:nvSpPr>
            <p:cNvPr id="4" name="Isosceles Triangle 3"/>
            <p:cNvSpPr/>
            <p:nvPr/>
          </p:nvSpPr>
          <p:spPr>
            <a:xfrm>
              <a:off x="571500" y="1143000"/>
              <a:ext cx="1447800" cy="1193800"/>
            </a:xfrm>
            <a:prstGeom prst="triangle">
              <a:avLst>
                <a:gd name="adj" fmla="val 67544"/>
              </a:avLst>
            </a:prstGeom>
            <a:solidFill>
              <a:srgbClr val="0070C0">
                <a:alpha val="59000"/>
              </a:srgbClr>
            </a:solidFill>
            <a:ln>
              <a:solidFill>
                <a:schemeClr val="tx1">
                  <a:alpha val="71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" name="Isosceles Triangle 4"/>
            <p:cNvSpPr/>
            <p:nvPr/>
          </p:nvSpPr>
          <p:spPr>
            <a:xfrm>
              <a:off x="1358900" y="1701800"/>
              <a:ext cx="1447800" cy="1193800"/>
            </a:xfrm>
            <a:prstGeom prst="triangle">
              <a:avLst>
                <a:gd name="adj" fmla="val 67544"/>
              </a:avLst>
            </a:prstGeom>
            <a:solidFill>
              <a:srgbClr val="0070C0">
                <a:alpha val="59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7" name="Straight Connector 6"/>
            <p:cNvCxnSpPr>
              <a:stCxn id="4" idx="2"/>
              <a:endCxn id="5" idx="2"/>
            </p:cNvCxnSpPr>
            <p:nvPr/>
          </p:nvCxnSpPr>
          <p:spPr>
            <a:xfrm>
              <a:off x="571500" y="2336800"/>
              <a:ext cx="787400" cy="5588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>
              <a:stCxn id="4" idx="0"/>
              <a:endCxn id="5" idx="0"/>
            </p:cNvCxnSpPr>
            <p:nvPr/>
          </p:nvCxnSpPr>
          <p:spPr>
            <a:xfrm>
              <a:off x="1549402" y="1143000"/>
              <a:ext cx="787400" cy="5588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endCxn id="5" idx="4"/>
            </p:cNvCxnSpPr>
            <p:nvPr/>
          </p:nvCxnSpPr>
          <p:spPr>
            <a:xfrm>
              <a:off x="2044700" y="2336800"/>
              <a:ext cx="762000" cy="558800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4" name="Object 13"/>
            <p:cNvGraphicFramePr>
              <a:graphicFrameLocks noChangeAspect="1"/>
            </p:cNvGraphicFramePr>
            <p:nvPr/>
          </p:nvGraphicFramePr>
          <p:xfrm>
            <a:off x="1892300" y="2887663"/>
            <a:ext cx="488950" cy="3349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10" name="Equation" r:id="rId4" imgW="241200" imgH="164880" progId="Equation.BREE4">
                    <p:embed/>
                  </p:oleObj>
                </mc:Choice>
                <mc:Fallback>
                  <p:oleObj name="Equation" r:id="rId4" imgW="241200" imgH="164880" progId="Equation.BREE4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92300" y="2887663"/>
                          <a:ext cx="488950" cy="3349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Object 14"/>
            <p:cNvGraphicFramePr>
              <a:graphicFrameLocks noChangeAspect="1"/>
            </p:cNvGraphicFramePr>
            <p:nvPr/>
          </p:nvGraphicFramePr>
          <p:xfrm>
            <a:off x="2565400" y="2087563"/>
            <a:ext cx="463550" cy="3349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11" name="Equation" r:id="rId6" imgW="228600" imgH="164880" progId="Equation.BREE4">
                    <p:embed/>
                  </p:oleObj>
                </mc:Choice>
                <mc:Fallback>
                  <p:oleObj name="Equation" r:id="rId6" imgW="228600" imgH="164880" progId="Equation.BREE4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65400" y="2087563"/>
                          <a:ext cx="463550" cy="3349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Object 15"/>
            <p:cNvGraphicFramePr>
              <a:graphicFrameLocks noChangeAspect="1"/>
            </p:cNvGraphicFramePr>
            <p:nvPr/>
          </p:nvGraphicFramePr>
          <p:xfrm>
            <a:off x="622300" y="1477963"/>
            <a:ext cx="463550" cy="361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12" name="Equation" r:id="rId8" imgW="228600" imgH="177480" progId="Equation.BREE4">
                    <p:embed/>
                  </p:oleObj>
                </mc:Choice>
                <mc:Fallback>
                  <p:oleObj name="Equation" r:id="rId8" imgW="228600" imgH="177480" progId="Equation.BREE4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2300" y="1477963"/>
                          <a:ext cx="463550" cy="3619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Object 16"/>
            <p:cNvGraphicFramePr>
              <a:graphicFrameLocks noChangeAspect="1"/>
            </p:cNvGraphicFramePr>
            <p:nvPr/>
          </p:nvGraphicFramePr>
          <p:xfrm>
            <a:off x="430212" y="2506663"/>
            <a:ext cx="592138" cy="361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13" name="Equation" r:id="rId10" imgW="291960" imgH="177480" progId="Equation.BREE4">
                    <p:embed/>
                  </p:oleObj>
                </mc:Choice>
                <mc:Fallback>
                  <p:oleObj name="Equation" r:id="rId10" imgW="291960" imgH="177480" progId="Equation.BREE4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0212" y="2506663"/>
                          <a:ext cx="592138" cy="3619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" name="Object 28"/>
            <p:cNvGraphicFramePr>
              <a:graphicFrameLocks noChangeAspect="1"/>
            </p:cNvGraphicFramePr>
            <p:nvPr/>
          </p:nvGraphicFramePr>
          <p:xfrm>
            <a:off x="1916113" y="2439215"/>
            <a:ext cx="433387" cy="2246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14" name="Equation" r:id="rId12" imgW="342720" imgH="177480" progId="Equation.BREE4">
                    <p:embed/>
                  </p:oleObj>
                </mc:Choice>
                <mc:Fallback>
                  <p:oleObj name="Equation" r:id="rId12" imgW="342720" imgH="177480" progId="Equation.BREE4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16113" y="2439215"/>
                          <a:ext cx="433387" cy="22460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Parallelogram 12"/>
          <p:cNvSpPr/>
          <p:nvPr/>
        </p:nvSpPr>
        <p:spPr>
          <a:xfrm rot="2145183">
            <a:off x="763272" y="998269"/>
            <a:ext cx="1024476" cy="1523716"/>
          </a:xfrm>
          <a:prstGeom prst="parallelogram">
            <a:avLst>
              <a:gd name="adj" fmla="val 10543"/>
            </a:avLst>
          </a:prstGeom>
          <a:solidFill>
            <a:srgbClr val="0070C0">
              <a:alpha val="2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TextBox 18"/>
          <p:cNvSpPr txBox="1"/>
          <p:nvPr/>
        </p:nvSpPr>
        <p:spPr>
          <a:xfrm>
            <a:off x="2908300" y="838200"/>
            <a:ext cx="534152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Count the number of sides the prism has:</a:t>
            </a:r>
            <a:endParaRPr lang="en-CA" sz="21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71800" y="1257300"/>
            <a:ext cx="2321469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There are 5 sides</a:t>
            </a:r>
            <a:endParaRPr lang="en-CA" sz="21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11200" y="3365500"/>
            <a:ext cx="88838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Front</a:t>
            </a:r>
            <a:endParaRPr lang="en-CA" sz="21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62000" y="4914900"/>
            <a:ext cx="80823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Back</a:t>
            </a:r>
            <a:endParaRPr lang="en-CA" sz="21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149600" y="3403600"/>
            <a:ext cx="69281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Left</a:t>
            </a:r>
            <a:endParaRPr lang="en-CA" sz="2100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200400" y="4953000"/>
            <a:ext cx="87716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Right</a:t>
            </a:r>
            <a:endParaRPr lang="en-CA" sz="2100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067300" y="3390900"/>
            <a:ext cx="109517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Bottom</a:t>
            </a:r>
            <a:endParaRPr lang="en-CA" sz="2100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959100" y="1752600"/>
            <a:ext cx="551144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Determine the shape of each side, find the 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dimensions and calculate the area</a:t>
            </a:r>
            <a:endParaRPr lang="en-CA" sz="2100" dirty="0">
              <a:solidFill>
                <a:srgbClr val="FF0000"/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2133600" y="1460500"/>
            <a:ext cx="12700" cy="1181100"/>
          </a:xfrm>
          <a:prstGeom prst="straightConnector1">
            <a:avLst/>
          </a:prstGeom>
          <a:ln w="25400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90500" y="3683000"/>
            <a:ext cx="1213794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700" b="1" dirty="0" smtClean="0">
                <a:solidFill>
                  <a:srgbClr val="0070C0"/>
                </a:solidFill>
              </a:rPr>
              <a:t>Triangle:</a:t>
            </a:r>
            <a:endParaRPr lang="en-CA" sz="1700" b="1" dirty="0">
              <a:solidFill>
                <a:srgbClr val="0070C0"/>
              </a:solidFill>
            </a:endParaRPr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164572" y="4014788"/>
          <a:ext cx="1270528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5" name="Equation" r:id="rId14" imgW="533160" imgH="228600" progId="Equation.BREE4">
                  <p:embed/>
                </p:oleObj>
              </mc:Choice>
              <mc:Fallback>
                <p:oleObj name="Equation" r:id="rId14" imgW="533160" imgH="228600" progId="Equation.BREE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572" y="4014788"/>
                        <a:ext cx="1270528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511175" y="4508500"/>
          <a:ext cx="12446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6" name="Equation" r:id="rId16" imgW="660240" imgH="203040" progId="Equation.BREE4">
                  <p:embed/>
                </p:oleObj>
              </mc:Choice>
              <mc:Fallback>
                <p:oleObj name="Equation" r:id="rId16" imgW="660240" imgH="203040" progId="Equation.BREE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75" y="4508500"/>
                        <a:ext cx="1244600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241300" y="5321300"/>
            <a:ext cx="1213794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700" b="1" dirty="0" smtClean="0">
                <a:solidFill>
                  <a:srgbClr val="0070C0"/>
                </a:solidFill>
              </a:rPr>
              <a:t>Triangle:</a:t>
            </a:r>
            <a:endParaRPr lang="en-CA" sz="1700" b="1" dirty="0">
              <a:solidFill>
                <a:srgbClr val="0070C0"/>
              </a:solidFill>
            </a:endParaRPr>
          </a:p>
        </p:txBody>
      </p:sp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215372" y="5653088"/>
          <a:ext cx="1270528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7" name="Equation" r:id="rId18" imgW="533160" imgH="228600" progId="Equation.BREE4">
                  <p:embed/>
                </p:oleObj>
              </mc:Choice>
              <mc:Fallback>
                <p:oleObj name="Equation" r:id="rId18" imgW="533160" imgH="228600" progId="Equation.BREE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372" y="5653088"/>
                        <a:ext cx="1270528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/>
        </p:nvGraphicFramePr>
        <p:xfrm>
          <a:off x="574675" y="6146800"/>
          <a:ext cx="12446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8" name="Equation" r:id="rId19" imgW="660240" imgH="203040" progId="Equation.BREE4">
                  <p:embed/>
                </p:oleObj>
              </mc:Choice>
              <mc:Fallback>
                <p:oleObj name="Equation" r:id="rId19" imgW="660240" imgH="203040" progId="Equation.BREE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675" y="6146800"/>
                        <a:ext cx="1244600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2501900" y="3721100"/>
            <a:ext cx="1380506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700" b="1" dirty="0" smtClean="0">
                <a:solidFill>
                  <a:srgbClr val="0070C0"/>
                </a:solidFill>
              </a:rPr>
              <a:t>Rectangle:</a:t>
            </a:r>
            <a:endParaRPr lang="en-CA" sz="1700" b="1" dirty="0">
              <a:solidFill>
                <a:srgbClr val="0070C0"/>
              </a:solidFill>
            </a:endParaRPr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/>
        </p:nvGraphicFramePr>
        <p:xfrm>
          <a:off x="2447925" y="4062413"/>
          <a:ext cx="1481138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9" name="Equation" r:id="rId21" imgW="622080" imgH="177480" progId="Equation.BREE4">
                  <p:embed/>
                </p:oleObj>
              </mc:Choice>
              <mc:Fallback>
                <p:oleObj name="Equation" r:id="rId21" imgW="622080" imgH="177480" progId="Equation.BREE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7925" y="4062413"/>
                        <a:ext cx="1481138" cy="423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2798763" y="4521200"/>
          <a:ext cx="909637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0" name="Equation" r:id="rId23" imgW="482400" imgH="203040" progId="Equation.BREE4">
                  <p:embed/>
                </p:oleObj>
              </mc:Choice>
              <mc:Fallback>
                <p:oleObj name="Equation" r:id="rId23" imgW="482400" imgH="203040" progId="Equation.BREE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8763" y="4521200"/>
                        <a:ext cx="909637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2476500" y="5410200"/>
            <a:ext cx="1380506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700" b="1" dirty="0" smtClean="0">
                <a:solidFill>
                  <a:srgbClr val="0070C0"/>
                </a:solidFill>
              </a:rPr>
              <a:t>Rectangle:</a:t>
            </a:r>
            <a:endParaRPr lang="en-CA" sz="1700" b="1" dirty="0">
              <a:solidFill>
                <a:srgbClr val="0070C0"/>
              </a:solidFill>
            </a:endParaRPr>
          </a:p>
        </p:txBody>
      </p:sp>
      <p:graphicFrame>
        <p:nvGraphicFramePr>
          <p:cNvPr id="41" name="Object 40"/>
          <p:cNvGraphicFramePr>
            <a:graphicFrameLocks noChangeAspect="1"/>
          </p:cNvGraphicFramePr>
          <p:nvPr/>
        </p:nvGraphicFramePr>
        <p:xfrm>
          <a:off x="2422525" y="5751513"/>
          <a:ext cx="1481138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1" name="Equation" r:id="rId25" imgW="622080" imgH="177480" progId="Equation.BREE4">
                  <p:embed/>
                </p:oleObj>
              </mc:Choice>
              <mc:Fallback>
                <p:oleObj name="Equation" r:id="rId25" imgW="622080" imgH="177480" progId="Equation.BREE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2525" y="5751513"/>
                        <a:ext cx="1481138" cy="423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/>
        </p:nvGraphicFramePr>
        <p:xfrm>
          <a:off x="2773363" y="6210300"/>
          <a:ext cx="909637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2" name="Equation" r:id="rId27" imgW="482400" imgH="203040" progId="Equation.BREE4">
                  <p:embed/>
                </p:oleObj>
              </mc:Choice>
              <mc:Fallback>
                <p:oleObj name="Equation" r:id="rId27" imgW="482400" imgH="203040" progId="Equation.BREE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3363" y="6210300"/>
                        <a:ext cx="909637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4660900" y="3835400"/>
            <a:ext cx="1380506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700" b="1" dirty="0" smtClean="0">
                <a:solidFill>
                  <a:srgbClr val="0070C0"/>
                </a:solidFill>
              </a:rPr>
              <a:t>Rectangle:</a:t>
            </a:r>
            <a:endParaRPr lang="en-CA" sz="1700" b="1" dirty="0">
              <a:solidFill>
                <a:srgbClr val="0070C0"/>
              </a:solidFill>
            </a:endParaRPr>
          </a:p>
        </p:txBody>
      </p:sp>
      <p:graphicFrame>
        <p:nvGraphicFramePr>
          <p:cNvPr id="44" name="Object 43"/>
          <p:cNvGraphicFramePr>
            <a:graphicFrameLocks noChangeAspect="1"/>
          </p:cNvGraphicFramePr>
          <p:nvPr/>
        </p:nvGraphicFramePr>
        <p:xfrm>
          <a:off x="4592638" y="4176713"/>
          <a:ext cx="1511300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3" name="Equation" r:id="rId29" imgW="634680" imgH="177480" progId="Equation.BREE4">
                  <p:embed/>
                </p:oleObj>
              </mc:Choice>
              <mc:Fallback>
                <p:oleObj name="Equation" r:id="rId29" imgW="634680" imgH="177480" progId="Equation.BREE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2638" y="4176713"/>
                        <a:ext cx="1511300" cy="423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/>
        </p:nvGraphicFramePr>
        <p:xfrm>
          <a:off x="4957763" y="4635500"/>
          <a:ext cx="909637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4" name="Equation" r:id="rId31" imgW="482400" imgH="203040" progId="Equation.BREE4">
                  <p:embed/>
                </p:oleObj>
              </mc:Choice>
              <mc:Fallback>
                <p:oleObj name="Equation" r:id="rId31" imgW="482400" imgH="203040" progId="Equation.BREE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7763" y="4635500"/>
                        <a:ext cx="909637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2946400" y="2514600"/>
            <a:ext cx="56541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To get the surface area, add all the areas of 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each side</a:t>
            </a:r>
            <a:endParaRPr lang="en-CA" sz="2100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686300" y="5054600"/>
            <a:ext cx="188224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Surface Area:</a:t>
            </a:r>
            <a:endParaRPr lang="en-CA" sz="2100" dirty="0">
              <a:solidFill>
                <a:srgbClr val="FF0000"/>
              </a:solidFill>
            </a:endParaRPr>
          </a:p>
        </p:txBody>
      </p:sp>
      <p:graphicFrame>
        <p:nvGraphicFramePr>
          <p:cNvPr id="48" name="Object 47"/>
          <p:cNvGraphicFramePr>
            <a:graphicFrameLocks noChangeAspect="1"/>
          </p:cNvGraphicFramePr>
          <p:nvPr/>
        </p:nvGraphicFramePr>
        <p:xfrm>
          <a:off x="4400550" y="5510213"/>
          <a:ext cx="4286250" cy="3779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5" name="Equation" r:id="rId33" imgW="2019240" imgH="177480" progId="Equation.BREE4">
                  <p:embed/>
                </p:oleObj>
              </mc:Choice>
              <mc:Fallback>
                <p:oleObj name="Equation" r:id="rId33" imgW="2019240" imgH="177480" progId="Equation.BREE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0550" y="5510213"/>
                        <a:ext cx="4286250" cy="3779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/>
          <p:cNvGraphicFramePr>
            <a:graphicFrameLocks noChangeAspect="1"/>
          </p:cNvGraphicFramePr>
          <p:nvPr/>
        </p:nvGraphicFramePr>
        <p:xfrm>
          <a:off x="4851400" y="5978525"/>
          <a:ext cx="14287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6" name="Equation" r:id="rId35" imgW="672840" imgH="203040" progId="Equation.BREE4">
                  <p:embed/>
                </p:oleObj>
              </mc:Choice>
              <mc:Fallback>
                <p:oleObj name="Equation" r:id="rId35" imgW="672840" imgH="203040" progId="Equation.BREE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1400" y="5978525"/>
                        <a:ext cx="142875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37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30" grpId="0"/>
      <p:bldP spid="34" grpId="0"/>
      <p:bldP spid="37" grpId="0"/>
      <p:bldP spid="40" grpId="0"/>
      <p:bldP spid="43" grpId="0"/>
      <p:bldP spid="46" grpId="0"/>
      <p:bldP spid="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" y="228918"/>
            <a:ext cx="8168640" cy="487362"/>
          </a:xfrm>
        </p:spPr>
        <p:txBody>
          <a:bodyPr>
            <a:noAutofit/>
          </a:bodyPr>
          <a:lstStyle/>
          <a:p>
            <a:r>
              <a:rPr lang="en-CA" sz="2700" dirty="0" smtClean="0"/>
              <a:t>Practice: Find the SA of the following solid</a:t>
            </a:r>
            <a:endParaRPr lang="en-CA" sz="2700" dirty="0"/>
          </a:p>
        </p:txBody>
      </p:sp>
      <p:grpSp>
        <p:nvGrpSpPr>
          <p:cNvPr id="50" name="Group 49"/>
          <p:cNvGrpSpPr/>
          <p:nvPr/>
        </p:nvGrpSpPr>
        <p:grpSpPr>
          <a:xfrm>
            <a:off x="409302" y="744583"/>
            <a:ext cx="2360180" cy="2057400"/>
            <a:chOff x="572588" y="3150326"/>
            <a:chExt cx="2360180" cy="2057400"/>
          </a:xfrm>
        </p:grpSpPr>
        <p:sp>
          <p:nvSpPr>
            <p:cNvPr id="5" name="Isosceles Triangle 4"/>
            <p:cNvSpPr/>
            <p:nvPr/>
          </p:nvSpPr>
          <p:spPr>
            <a:xfrm>
              <a:off x="587828" y="3264626"/>
              <a:ext cx="1844040" cy="502920"/>
            </a:xfrm>
            <a:prstGeom prst="triangle">
              <a:avLst>
                <a:gd name="adj" fmla="val 64876"/>
              </a:avLst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" name="Isosceles Triangle 5"/>
            <p:cNvSpPr/>
            <p:nvPr/>
          </p:nvSpPr>
          <p:spPr>
            <a:xfrm>
              <a:off x="587828" y="4697186"/>
              <a:ext cx="1844040" cy="502920"/>
            </a:xfrm>
            <a:prstGeom prst="triangle">
              <a:avLst>
                <a:gd name="adj" fmla="val 64876"/>
              </a:avLst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8" name="Straight Connector 7"/>
            <p:cNvCxnSpPr>
              <a:stCxn id="5" idx="4"/>
              <a:endCxn id="6" idx="4"/>
            </p:cNvCxnSpPr>
            <p:nvPr/>
          </p:nvCxnSpPr>
          <p:spPr>
            <a:xfrm>
              <a:off x="2431868" y="3767546"/>
              <a:ext cx="0" cy="143256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5" idx="2"/>
              <a:endCxn id="6" idx="2"/>
            </p:cNvCxnSpPr>
            <p:nvPr/>
          </p:nvCxnSpPr>
          <p:spPr>
            <a:xfrm>
              <a:off x="587828" y="3767546"/>
              <a:ext cx="0" cy="143256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791788" y="3295106"/>
              <a:ext cx="0" cy="1432560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14"/>
            <p:cNvSpPr/>
            <p:nvPr/>
          </p:nvSpPr>
          <p:spPr>
            <a:xfrm>
              <a:off x="572588" y="3775166"/>
              <a:ext cx="1844040" cy="1432560"/>
            </a:xfrm>
            <a:prstGeom prst="rect">
              <a:avLst/>
            </a:prstGeom>
            <a:solidFill>
              <a:srgbClr val="FFC000">
                <a:alpha val="3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aphicFrame>
          <p:nvGraphicFramePr>
            <p:cNvPr id="16" name="Object 15"/>
            <p:cNvGraphicFramePr>
              <a:graphicFrameLocks noChangeAspect="1"/>
            </p:cNvGraphicFramePr>
            <p:nvPr/>
          </p:nvGraphicFramePr>
          <p:xfrm>
            <a:off x="2039438" y="3150326"/>
            <a:ext cx="316230" cy="4394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539" name="Equation" r:id="rId4" imgW="114120" imgH="177480" progId="Equation.BREE4">
                    <p:embed/>
                  </p:oleObj>
                </mc:Choice>
                <mc:Fallback>
                  <p:oleObj name="Equation" r:id="rId4" imgW="114120" imgH="177480" progId="Equation.BREE4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39438" y="3150326"/>
                          <a:ext cx="316230" cy="43942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Object 16"/>
            <p:cNvGraphicFramePr>
              <a:graphicFrameLocks noChangeAspect="1"/>
            </p:cNvGraphicFramePr>
            <p:nvPr/>
          </p:nvGraphicFramePr>
          <p:xfrm>
            <a:off x="896438" y="3196046"/>
            <a:ext cx="316230" cy="4394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540" name="Equation" r:id="rId6" imgW="114120" imgH="177480" progId="Equation.BREE4">
                    <p:embed/>
                  </p:oleObj>
                </mc:Choice>
                <mc:Fallback>
                  <p:oleObj name="Equation" r:id="rId6" imgW="114120" imgH="177480" progId="Equation.BREE4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6438" y="3196046"/>
                          <a:ext cx="316230" cy="43942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Object 17"/>
            <p:cNvGraphicFramePr>
              <a:graphicFrameLocks noChangeAspect="1"/>
            </p:cNvGraphicFramePr>
            <p:nvPr/>
          </p:nvGraphicFramePr>
          <p:xfrm>
            <a:off x="2405718" y="4256670"/>
            <a:ext cx="527050" cy="409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541" name="Equation" r:id="rId8" imgW="190440" imgH="164880" progId="Equation.BREE4">
                    <p:embed/>
                  </p:oleObj>
                </mc:Choice>
                <mc:Fallback>
                  <p:oleObj name="Equation" r:id="rId8" imgW="190440" imgH="164880" progId="Equation.BREE4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5718" y="4256670"/>
                          <a:ext cx="527050" cy="4095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0" name="Straight Connector 19"/>
            <p:cNvCxnSpPr/>
            <p:nvPr/>
          </p:nvCxnSpPr>
          <p:spPr>
            <a:xfrm>
              <a:off x="1568729" y="3341519"/>
              <a:ext cx="160713" cy="11083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1730828" y="3378926"/>
              <a:ext cx="198120" cy="762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1610294" y="4761610"/>
              <a:ext cx="160713" cy="11083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1743297" y="4805944"/>
              <a:ext cx="185655" cy="665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/>
          <p:cNvGrpSpPr/>
          <p:nvPr/>
        </p:nvGrpSpPr>
        <p:grpSpPr>
          <a:xfrm>
            <a:off x="4913811" y="759823"/>
            <a:ext cx="2072640" cy="2253615"/>
            <a:chOff x="929640" y="792480"/>
            <a:chExt cx="2072640" cy="2253615"/>
          </a:xfrm>
        </p:grpSpPr>
        <p:sp>
          <p:nvSpPr>
            <p:cNvPr id="29" name="Diamond 28"/>
            <p:cNvSpPr/>
            <p:nvPr/>
          </p:nvSpPr>
          <p:spPr>
            <a:xfrm>
              <a:off x="929640" y="2148840"/>
              <a:ext cx="2072640" cy="670560"/>
            </a:xfrm>
            <a:prstGeom prst="diamond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31" name="Straight Connector 30"/>
            <p:cNvCxnSpPr>
              <a:stCxn id="29" idx="1"/>
            </p:cNvCxnSpPr>
            <p:nvPr/>
          </p:nvCxnSpPr>
          <p:spPr>
            <a:xfrm flipV="1">
              <a:off x="929640" y="807720"/>
              <a:ext cx="1021080" cy="1676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 flipV="1">
              <a:off x="1981200" y="807720"/>
              <a:ext cx="1021080" cy="1676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29" idx="2"/>
            </p:cNvCxnSpPr>
            <p:nvPr/>
          </p:nvCxnSpPr>
          <p:spPr>
            <a:xfrm flipV="1">
              <a:off x="1965960" y="792480"/>
              <a:ext cx="0" cy="202692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 flipV="1">
              <a:off x="1981200" y="822960"/>
              <a:ext cx="518160" cy="181356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40" name="Object 39"/>
            <p:cNvGraphicFramePr>
              <a:graphicFrameLocks noChangeAspect="1"/>
            </p:cNvGraphicFramePr>
            <p:nvPr/>
          </p:nvGraphicFramePr>
          <p:xfrm>
            <a:off x="1088073" y="2606358"/>
            <a:ext cx="527050" cy="4397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542" name="Equation" r:id="rId10" imgW="190440" imgH="177480" progId="Equation.BREE4">
                    <p:embed/>
                  </p:oleObj>
                </mc:Choice>
                <mc:Fallback>
                  <p:oleObj name="Equation" r:id="rId10" imgW="190440" imgH="177480" progId="Equation.BREE4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88073" y="2606358"/>
                          <a:ext cx="527050" cy="4397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" name="Object 40"/>
            <p:cNvGraphicFramePr>
              <a:graphicFrameLocks noChangeAspect="1"/>
            </p:cNvGraphicFramePr>
            <p:nvPr/>
          </p:nvGraphicFramePr>
          <p:xfrm>
            <a:off x="2433002" y="1280478"/>
            <a:ext cx="492125" cy="4397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543" name="Equation" r:id="rId12" imgW="177480" imgH="177480" progId="Equation.BREE4">
                    <p:embed/>
                  </p:oleObj>
                </mc:Choice>
                <mc:Fallback>
                  <p:oleObj name="Equation" r:id="rId12" imgW="177480" imgH="177480" progId="Equation.BREE4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33002" y="1280478"/>
                          <a:ext cx="492125" cy="4397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" name="Object 41"/>
            <p:cNvGraphicFramePr>
              <a:graphicFrameLocks noChangeAspect="1"/>
            </p:cNvGraphicFramePr>
            <p:nvPr/>
          </p:nvGraphicFramePr>
          <p:xfrm>
            <a:off x="1004251" y="1356678"/>
            <a:ext cx="492125" cy="4397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544" name="Equation" r:id="rId14" imgW="177480" imgH="177480" progId="Equation.BREE4">
                    <p:embed/>
                  </p:oleObj>
                </mc:Choice>
                <mc:Fallback>
                  <p:oleObj name="Equation" r:id="rId14" imgW="177480" imgH="177480" progId="Equation.BREE4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4251" y="1356678"/>
                          <a:ext cx="492125" cy="4397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43" name="Straight Connector 42"/>
            <p:cNvCxnSpPr/>
            <p:nvPr/>
          </p:nvCxnSpPr>
          <p:spPr>
            <a:xfrm flipH="1" flipV="1">
              <a:off x="2613660" y="2446020"/>
              <a:ext cx="38100" cy="16002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H="1">
              <a:off x="2453640" y="2453640"/>
              <a:ext cx="167640" cy="6096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48" name="Object 47"/>
            <p:cNvGraphicFramePr>
              <a:graphicFrameLocks noChangeAspect="1"/>
            </p:cNvGraphicFramePr>
            <p:nvPr/>
          </p:nvGraphicFramePr>
          <p:xfrm>
            <a:off x="2406333" y="2583498"/>
            <a:ext cx="527050" cy="4397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545" name="Equation" r:id="rId15" imgW="190440" imgH="177480" progId="Equation.BREE4">
                    <p:embed/>
                  </p:oleObj>
                </mc:Choice>
                <mc:Fallback>
                  <p:oleObj name="Equation" r:id="rId15" imgW="190440" imgH="177480" progId="Equation.BREE4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6333" y="2583498"/>
                          <a:ext cx="527050" cy="4397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0" name="TextBox 29"/>
          <p:cNvSpPr txBox="1"/>
          <p:nvPr/>
        </p:nvSpPr>
        <p:spPr>
          <a:xfrm>
            <a:off x="20320" y="3291840"/>
            <a:ext cx="668644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First check that all the necessary lengths are given</a:t>
            </a:r>
            <a:endParaRPr lang="en-CA" sz="2100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5560" y="3688080"/>
            <a:ext cx="730039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For instance, we’re missing the length of this hypotenuse</a:t>
            </a:r>
            <a:endParaRPr lang="en-CA" sz="2100" dirty="0">
              <a:solidFill>
                <a:srgbClr val="FF0000"/>
              </a:solidFill>
            </a:endParaRPr>
          </a:p>
        </p:txBody>
      </p:sp>
      <p:sp>
        <p:nvSpPr>
          <p:cNvPr id="35" name="Freeform 34"/>
          <p:cNvSpPr/>
          <p:nvPr/>
        </p:nvSpPr>
        <p:spPr>
          <a:xfrm>
            <a:off x="-60960" y="2788920"/>
            <a:ext cx="8780780" cy="1173480"/>
          </a:xfrm>
          <a:custGeom>
            <a:avLst/>
            <a:gdLst>
              <a:gd name="connsiteX0" fmla="*/ 7376160 w 8780780"/>
              <a:gd name="connsiteY0" fmla="*/ 1173480 h 1173480"/>
              <a:gd name="connsiteX1" fmla="*/ 7726680 w 8780780"/>
              <a:gd name="connsiteY1" fmla="*/ 853440 h 1173480"/>
              <a:gd name="connsiteX2" fmla="*/ 1051560 w 8780780"/>
              <a:gd name="connsiteY2" fmla="*/ 457200 h 1173480"/>
              <a:gd name="connsiteX3" fmla="*/ 1417320 w 8780780"/>
              <a:gd name="connsiteY3" fmla="*/ 0 h 1173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80780" h="1173480">
                <a:moveTo>
                  <a:pt x="7376160" y="1173480"/>
                </a:moveTo>
                <a:cubicBezTo>
                  <a:pt x="8078470" y="1073150"/>
                  <a:pt x="8780780" y="972820"/>
                  <a:pt x="7726680" y="853440"/>
                </a:cubicBezTo>
                <a:cubicBezTo>
                  <a:pt x="6672580" y="734060"/>
                  <a:pt x="2103120" y="599440"/>
                  <a:pt x="1051560" y="457200"/>
                </a:cubicBezTo>
                <a:cubicBezTo>
                  <a:pt x="0" y="314960"/>
                  <a:pt x="708660" y="157480"/>
                  <a:pt x="1417320" y="0"/>
                </a:cubicBezTo>
              </a:path>
            </a:pathLst>
          </a:cu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TextBox 35"/>
          <p:cNvSpPr txBox="1"/>
          <p:nvPr/>
        </p:nvSpPr>
        <p:spPr>
          <a:xfrm>
            <a:off x="35560" y="4099560"/>
            <a:ext cx="656141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Need the Pythagorean </a:t>
            </a:r>
            <a:r>
              <a:rPr lang="en-CA" sz="2100" dirty="0" err="1" smtClean="0">
                <a:solidFill>
                  <a:srgbClr val="FF0000"/>
                </a:solidFill>
              </a:rPr>
              <a:t>thm</a:t>
            </a:r>
            <a:r>
              <a:rPr lang="en-CA" sz="2100" dirty="0" smtClean="0">
                <a:solidFill>
                  <a:srgbClr val="FF0000"/>
                </a:solidFill>
              </a:rPr>
              <a:t> to calculate this length </a:t>
            </a:r>
            <a:endParaRPr lang="en-CA" sz="2100" dirty="0">
              <a:solidFill>
                <a:srgbClr val="FF0000"/>
              </a:solidFill>
            </a:endParaRPr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/>
        </p:nvGraphicFramePr>
        <p:xfrm>
          <a:off x="165099" y="4548188"/>
          <a:ext cx="1743669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6" name="Equation" r:id="rId16" imgW="736560" imgH="203040" progId="Equation.BREE4">
                  <p:embed/>
                </p:oleObj>
              </mc:Choice>
              <mc:Fallback>
                <p:oleObj name="Equation" r:id="rId16" imgW="736560" imgH="203040" progId="Equation.BREE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099" y="4548188"/>
                        <a:ext cx="1743669" cy="481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74930" y="5005388"/>
          <a:ext cx="1833563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7" name="Equation" r:id="rId18" imgW="774360" imgH="203040" progId="Equation.BREE4">
                  <p:embed/>
                </p:oleObj>
              </mc:Choice>
              <mc:Fallback>
                <p:oleObj name="Equation" r:id="rId18" imgW="774360" imgH="203040" progId="Equation.BREE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" y="5005388"/>
                        <a:ext cx="1833563" cy="481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/>
        </p:nvGraphicFramePr>
        <p:xfrm>
          <a:off x="635000" y="5462588"/>
          <a:ext cx="1292225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8" name="Equation" r:id="rId20" imgW="545760" imgH="203040" progId="Equation.BREE4">
                  <p:embed/>
                </p:oleObj>
              </mc:Choice>
              <mc:Fallback>
                <p:oleObj name="Equation" r:id="rId20" imgW="545760" imgH="203040" progId="Equation.BREE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" y="5462588"/>
                        <a:ext cx="1292225" cy="481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/>
          <p:cNvGraphicFramePr>
            <a:graphicFrameLocks noChangeAspect="1"/>
          </p:cNvGraphicFramePr>
          <p:nvPr/>
        </p:nvGraphicFramePr>
        <p:xfrm>
          <a:off x="795973" y="5980430"/>
          <a:ext cx="992187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9" name="Equation" r:id="rId22" imgW="419040" imgH="177480" progId="Equation.BREE4">
                  <p:embed/>
                </p:oleObj>
              </mc:Choice>
              <mc:Fallback>
                <p:oleObj name="Equation" r:id="rId22" imgW="419040" imgH="177480" progId="Equation.BREE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973" y="5980430"/>
                        <a:ext cx="992187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/>
        </p:nvGraphicFramePr>
        <p:xfrm>
          <a:off x="1257618" y="2779078"/>
          <a:ext cx="450850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50" name="Equation" r:id="rId24" imgW="190440" imgH="177480" progId="Equation.BREE4">
                  <p:embed/>
                </p:oleObj>
              </mc:Choice>
              <mc:Fallback>
                <p:oleObj name="Equation" r:id="rId24" imgW="190440" imgH="177480" progId="Equation.BREE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7618" y="2779078"/>
                        <a:ext cx="450850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Freeform 51"/>
          <p:cNvSpPr/>
          <p:nvPr/>
        </p:nvSpPr>
        <p:spPr>
          <a:xfrm>
            <a:off x="6278880" y="1905000"/>
            <a:ext cx="1607820" cy="2103120"/>
          </a:xfrm>
          <a:custGeom>
            <a:avLst/>
            <a:gdLst>
              <a:gd name="connsiteX0" fmla="*/ 1036320 w 1607820"/>
              <a:gd name="connsiteY0" fmla="*/ 2103120 h 2103120"/>
              <a:gd name="connsiteX1" fmla="*/ 1493520 w 1607820"/>
              <a:gd name="connsiteY1" fmla="*/ 1554480 h 2103120"/>
              <a:gd name="connsiteX2" fmla="*/ 350520 w 1607820"/>
              <a:gd name="connsiteY2" fmla="*/ 1432560 h 2103120"/>
              <a:gd name="connsiteX3" fmla="*/ 1264920 w 1607820"/>
              <a:gd name="connsiteY3" fmla="*/ 685800 h 2103120"/>
              <a:gd name="connsiteX4" fmla="*/ 0 w 1607820"/>
              <a:gd name="connsiteY4" fmla="*/ 0 h 2103120"/>
              <a:gd name="connsiteX5" fmla="*/ 0 w 1607820"/>
              <a:gd name="connsiteY5" fmla="*/ 0 h 2103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07820" h="2103120">
                <a:moveTo>
                  <a:pt x="1036320" y="2103120"/>
                </a:moveTo>
                <a:cubicBezTo>
                  <a:pt x="1322070" y="1884680"/>
                  <a:pt x="1607820" y="1666240"/>
                  <a:pt x="1493520" y="1554480"/>
                </a:cubicBezTo>
                <a:cubicBezTo>
                  <a:pt x="1379220" y="1442720"/>
                  <a:pt x="388620" y="1577340"/>
                  <a:pt x="350520" y="1432560"/>
                </a:cubicBezTo>
                <a:cubicBezTo>
                  <a:pt x="312420" y="1287780"/>
                  <a:pt x="1323340" y="924560"/>
                  <a:pt x="1264920" y="685800"/>
                </a:cubicBezTo>
                <a:cubicBezTo>
                  <a:pt x="1206500" y="447040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ln w="381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3" name="Object 52"/>
          <p:cNvGraphicFramePr>
            <a:graphicFrameLocks noChangeAspect="1"/>
          </p:cNvGraphicFramePr>
          <p:nvPr/>
        </p:nvGraphicFramePr>
        <p:xfrm>
          <a:off x="2986088" y="4594225"/>
          <a:ext cx="1893887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51" name="Equation" r:id="rId26" imgW="799920" imgH="203040" progId="Equation.BREE4">
                  <p:embed/>
                </p:oleObj>
              </mc:Choice>
              <mc:Fallback>
                <p:oleObj name="Equation" r:id="rId26" imgW="799920" imgH="203040" progId="Equation.BREE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6088" y="4594225"/>
                        <a:ext cx="1893887" cy="481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/>
          <p:cNvGraphicFramePr>
            <a:graphicFrameLocks noChangeAspect="1"/>
          </p:cNvGraphicFramePr>
          <p:nvPr/>
        </p:nvGraphicFramePr>
        <p:xfrm>
          <a:off x="2925445" y="5051425"/>
          <a:ext cx="2014538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52" name="Equation" r:id="rId28" imgW="850680" imgH="203040" progId="Equation.BREE4">
                  <p:embed/>
                </p:oleObj>
              </mc:Choice>
              <mc:Fallback>
                <p:oleObj name="Equation" r:id="rId28" imgW="850680" imgH="203040" progId="Equation.BREE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5445" y="5051425"/>
                        <a:ext cx="2014538" cy="481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54"/>
          <p:cNvGraphicFramePr>
            <a:graphicFrameLocks noChangeAspect="1"/>
          </p:cNvGraphicFramePr>
          <p:nvPr/>
        </p:nvGraphicFramePr>
        <p:xfrm>
          <a:off x="3638233" y="5508625"/>
          <a:ext cx="1322387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53" name="Equation" r:id="rId30" imgW="558720" imgH="203040" progId="Equation.BREE4">
                  <p:embed/>
                </p:oleObj>
              </mc:Choice>
              <mc:Fallback>
                <p:oleObj name="Equation" r:id="rId30" imgW="558720" imgH="203040" progId="Equation.BREE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233" y="5508625"/>
                        <a:ext cx="1322387" cy="481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55"/>
          <p:cNvGraphicFramePr>
            <a:graphicFrameLocks noChangeAspect="1"/>
          </p:cNvGraphicFramePr>
          <p:nvPr/>
        </p:nvGraphicFramePr>
        <p:xfrm>
          <a:off x="3752533" y="6026150"/>
          <a:ext cx="992187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54" name="Equation" r:id="rId32" imgW="419040" imgH="177480" progId="Equation.BREE4">
                  <p:embed/>
                </p:oleObj>
              </mc:Choice>
              <mc:Fallback>
                <p:oleObj name="Equation" r:id="rId32" imgW="419040" imgH="177480" progId="Equation.BREE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2533" y="6026150"/>
                        <a:ext cx="992187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6"/>
          <p:cNvGraphicFramePr>
            <a:graphicFrameLocks noChangeAspect="1"/>
          </p:cNvGraphicFramePr>
          <p:nvPr/>
        </p:nvGraphicFramePr>
        <p:xfrm>
          <a:off x="6043295" y="1696085"/>
          <a:ext cx="45085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55" name="Equation" r:id="rId34" imgW="190440" imgH="164880" progId="Equation.BREE4">
                  <p:embed/>
                </p:oleObj>
              </mc:Choice>
              <mc:Fallback>
                <p:oleObj name="Equation" r:id="rId34" imgW="190440" imgH="164880" progId="Equation.BREE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3295" y="1696085"/>
                        <a:ext cx="450850" cy="390525"/>
                      </a:xfrm>
                      <a:prstGeom prst="rect">
                        <a:avLst/>
                      </a:prstGeom>
                      <a:solidFill>
                        <a:schemeClr val="bg1">
                          <a:alpha val="78999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76200" y="3124200"/>
            <a:ext cx="645721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Now get the SA by getting the sum of all five sides</a:t>
            </a:r>
            <a:endParaRPr lang="en-CA" sz="2100" dirty="0">
              <a:solidFill>
                <a:srgbClr val="FF000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467360" y="3426460"/>
            <a:ext cx="65274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Top</a:t>
            </a:r>
            <a:endParaRPr lang="en-CA" sz="2100" dirty="0">
              <a:solidFill>
                <a:srgbClr val="FF000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767840" y="3421380"/>
            <a:ext cx="109517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Bottom</a:t>
            </a:r>
            <a:endParaRPr lang="en-CA" sz="2100" dirty="0">
              <a:solidFill>
                <a:srgbClr val="FF00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497840" y="4699000"/>
            <a:ext cx="69281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Left</a:t>
            </a:r>
            <a:endParaRPr lang="en-CA" sz="2100" dirty="0">
              <a:solidFill>
                <a:srgbClr val="FF000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844040" y="4724400"/>
            <a:ext cx="87716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Right</a:t>
            </a:r>
            <a:endParaRPr lang="en-CA" sz="2100" dirty="0">
              <a:solidFill>
                <a:srgbClr val="FF000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88620" y="5783580"/>
            <a:ext cx="88838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Front</a:t>
            </a:r>
            <a:endParaRPr lang="en-CA" sz="2100" dirty="0">
              <a:solidFill>
                <a:srgbClr val="FF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1836420" y="5770880"/>
            <a:ext cx="188224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Surface Area:</a:t>
            </a:r>
            <a:endParaRPr lang="en-CA" sz="2100" dirty="0">
              <a:solidFill>
                <a:srgbClr val="FF0000"/>
              </a:solidFill>
            </a:endParaRPr>
          </a:p>
        </p:txBody>
      </p:sp>
      <p:graphicFrame>
        <p:nvGraphicFramePr>
          <p:cNvPr id="71" name="Object 2"/>
          <p:cNvGraphicFramePr>
            <a:graphicFrameLocks noChangeAspect="1"/>
          </p:cNvGraphicFramePr>
          <p:nvPr/>
        </p:nvGraphicFramePr>
        <p:xfrm>
          <a:off x="113665" y="3740785"/>
          <a:ext cx="1112838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56" name="Equation" r:id="rId36" imgW="469800" imgH="228600" progId="Equation.BREE4">
                  <p:embed/>
                </p:oleObj>
              </mc:Choice>
              <mc:Fallback>
                <p:oleObj name="Equation" r:id="rId36" imgW="469800" imgH="228600" progId="Equation.BREE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65" y="3740785"/>
                        <a:ext cx="1112838" cy="541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2"/>
          <p:cNvGraphicFramePr>
            <a:graphicFrameLocks noChangeAspect="1"/>
          </p:cNvGraphicFramePr>
          <p:nvPr/>
        </p:nvGraphicFramePr>
        <p:xfrm>
          <a:off x="437515" y="4166553"/>
          <a:ext cx="12922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57" name="Equation" r:id="rId38" imgW="545760" imgH="190440" progId="Equation.BREE4">
                  <p:embed/>
                </p:oleObj>
              </mc:Choice>
              <mc:Fallback>
                <p:oleObj name="Equation" r:id="rId38" imgW="545760" imgH="190440" progId="Equation.BREE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515" y="4166553"/>
                        <a:ext cx="1292225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2"/>
          <p:cNvGraphicFramePr>
            <a:graphicFrameLocks noChangeAspect="1"/>
          </p:cNvGraphicFramePr>
          <p:nvPr/>
        </p:nvGraphicFramePr>
        <p:xfrm>
          <a:off x="1683385" y="3710305"/>
          <a:ext cx="1112838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58" name="Equation" r:id="rId40" imgW="469800" imgH="228600" progId="Equation.BREE4">
                  <p:embed/>
                </p:oleObj>
              </mc:Choice>
              <mc:Fallback>
                <p:oleObj name="Equation" r:id="rId40" imgW="469800" imgH="228600" progId="Equation.BREE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3385" y="3710305"/>
                        <a:ext cx="1112838" cy="541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2"/>
          <p:cNvGraphicFramePr>
            <a:graphicFrameLocks noChangeAspect="1"/>
          </p:cNvGraphicFramePr>
          <p:nvPr/>
        </p:nvGraphicFramePr>
        <p:xfrm>
          <a:off x="2007235" y="4136073"/>
          <a:ext cx="12922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59" name="Equation" r:id="rId41" imgW="545760" imgH="190440" progId="Equation.BREE4">
                  <p:embed/>
                </p:oleObj>
              </mc:Choice>
              <mc:Fallback>
                <p:oleObj name="Equation" r:id="rId41" imgW="545760" imgH="190440" progId="Equation.BREE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7235" y="4136073"/>
                        <a:ext cx="1292225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2"/>
          <p:cNvGraphicFramePr>
            <a:graphicFrameLocks noChangeAspect="1"/>
          </p:cNvGraphicFramePr>
          <p:nvPr/>
        </p:nvGraphicFramePr>
        <p:xfrm>
          <a:off x="87313" y="5002530"/>
          <a:ext cx="1503362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60" name="Equation" r:id="rId42" imgW="634680" imgH="177480" progId="Equation.BREE4">
                  <p:embed/>
                </p:oleObj>
              </mc:Choice>
              <mc:Fallback>
                <p:oleObj name="Equation" r:id="rId42" imgW="634680" imgH="177480" progId="Equation.BREE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13" y="5002530"/>
                        <a:ext cx="1503362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2"/>
          <p:cNvGraphicFramePr>
            <a:graphicFrameLocks noChangeAspect="1"/>
          </p:cNvGraphicFramePr>
          <p:nvPr/>
        </p:nvGraphicFramePr>
        <p:xfrm>
          <a:off x="376238" y="5428298"/>
          <a:ext cx="75247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61" name="Equation" r:id="rId44" imgW="317160" imgH="177480" progId="Equation.BREE4">
                  <p:embed/>
                </p:oleObj>
              </mc:Choice>
              <mc:Fallback>
                <p:oleObj name="Equation" r:id="rId44" imgW="317160" imgH="177480" progId="Equation.BREE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238" y="5428298"/>
                        <a:ext cx="752475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Object 2"/>
          <p:cNvGraphicFramePr>
            <a:graphicFrameLocks noChangeAspect="1"/>
          </p:cNvGraphicFramePr>
          <p:nvPr/>
        </p:nvGraphicFramePr>
        <p:xfrm>
          <a:off x="1855788" y="5018405"/>
          <a:ext cx="153352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62" name="Equation" r:id="rId46" imgW="647640" imgH="177480" progId="Equation.BREE4">
                  <p:embed/>
                </p:oleObj>
              </mc:Choice>
              <mc:Fallback>
                <p:oleObj name="Equation" r:id="rId46" imgW="647640" imgH="177480" progId="Equation.BREE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5788" y="5018405"/>
                        <a:ext cx="1533525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Object 2"/>
          <p:cNvGraphicFramePr>
            <a:graphicFrameLocks noChangeAspect="1"/>
          </p:cNvGraphicFramePr>
          <p:nvPr/>
        </p:nvGraphicFramePr>
        <p:xfrm>
          <a:off x="2174558" y="5443538"/>
          <a:ext cx="75247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63" name="Equation" r:id="rId48" imgW="317160" imgH="177480" progId="Equation.BREE4">
                  <p:embed/>
                </p:oleObj>
              </mc:Choice>
              <mc:Fallback>
                <p:oleObj name="Equation" r:id="rId48" imgW="317160" imgH="177480" progId="Equation.BREE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4558" y="5443538"/>
                        <a:ext cx="752475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Object 2"/>
          <p:cNvGraphicFramePr>
            <a:graphicFrameLocks noChangeAspect="1"/>
          </p:cNvGraphicFramePr>
          <p:nvPr/>
        </p:nvGraphicFramePr>
        <p:xfrm>
          <a:off x="-28575" y="6070918"/>
          <a:ext cx="16827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64" name="Equation" r:id="rId50" imgW="711000" imgH="177480" progId="Equation.BREE4">
                  <p:embed/>
                </p:oleObj>
              </mc:Choice>
              <mc:Fallback>
                <p:oleObj name="Equation" r:id="rId50" imgW="711000" imgH="177480" progId="Equation.BREE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8575" y="6070918"/>
                        <a:ext cx="168275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" name="Object 2"/>
          <p:cNvGraphicFramePr>
            <a:graphicFrameLocks noChangeAspect="1"/>
          </p:cNvGraphicFramePr>
          <p:nvPr/>
        </p:nvGraphicFramePr>
        <p:xfrm>
          <a:off x="305118" y="6496368"/>
          <a:ext cx="903287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65" name="Equation" r:id="rId52" imgW="380880" imgH="177480" progId="Equation.BREE4">
                  <p:embed/>
                </p:oleObj>
              </mc:Choice>
              <mc:Fallback>
                <p:oleObj name="Equation" r:id="rId52" imgW="380880" imgH="177480" progId="Equation.BREE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118" y="6496368"/>
                        <a:ext cx="903287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Object 2"/>
          <p:cNvGraphicFramePr>
            <a:graphicFrameLocks noChangeAspect="1"/>
          </p:cNvGraphicFramePr>
          <p:nvPr/>
        </p:nvGraphicFramePr>
        <p:xfrm>
          <a:off x="1800543" y="6100763"/>
          <a:ext cx="3935412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66" name="Equation" r:id="rId54" imgW="1663560" imgH="177480" progId="Equation.BREE4">
                  <p:embed/>
                </p:oleObj>
              </mc:Choice>
              <mc:Fallback>
                <p:oleObj name="Equation" r:id="rId54" imgW="1663560" imgH="177480" progId="Equation.BREE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0543" y="6100763"/>
                        <a:ext cx="3935412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" name="Object 2"/>
          <p:cNvGraphicFramePr>
            <a:graphicFrameLocks noChangeAspect="1"/>
          </p:cNvGraphicFramePr>
          <p:nvPr/>
        </p:nvGraphicFramePr>
        <p:xfrm>
          <a:off x="1834833" y="6421120"/>
          <a:ext cx="195262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67" name="Equation" r:id="rId56" imgW="825480" imgH="203040" progId="Equation.BREE4">
                  <p:embed/>
                </p:oleObj>
              </mc:Choice>
              <mc:Fallback>
                <p:oleObj name="Equation" r:id="rId56" imgW="825480" imgH="203040" progId="Equation.BREE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4833" y="6421120"/>
                        <a:ext cx="1952625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" name="TextBox 82"/>
          <p:cNvSpPr txBox="1"/>
          <p:nvPr/>
        </p:nvSpPr>
        <p:spPr>
          <a:xfrm>
            <a:off x="4673600" y="3456940"/>
            <a:ext cx="211307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The Four sides 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(Triangles)</a:t>
            </a:r>
            <a:endParaRPr lang="en-CA" sz="2100" dirty="0">
              <a:solidFill>
                <a:srgbClr val="FF0000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6974522" y="3848100"/>
            <a:ext cx="109517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Bottom</a:t>
            </a:r>
            <a:endParaRPr lang="en-CA" sz="2100" dirty="0">
              <a:solidFill>
                <a:srgbClr val="FF0000"/>
              </a:solidFill>
            </a:endParaRPr>
          </a:p>
        </p:txBody>
      </p:sp>
      <p:graphicFrame>
        <p:nvGraphicFramePr>
          <p:cNvPr id="85" name="Object 2"/>
          <p:cNvGraphicFramePr>
            <a:graphicFrameLocks noChangeAspect="1"/>
          </p:cNvGraphicFramePr>
          <p:nvPr/>
        </p:nvGraphicFramePr>
        <p:xfrm>
          <a:off x="4703763" y="4198303"/>
          <a:ext cx="1292225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68" name="Equation" r:id="rId58" imgW="545760" imgH="228600" progId="Equation.BREE4">
                  <p:embed/>
                </p:oleObj>
              </mc:Choice>
              <mc:Fallback>
                <p:oleObj name="Equation" r:id="rId58" imgW="545760" imgH="228600" progId="Equation.BREE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3763" y="4198303"/>
                        <a:ext cx="1292225" cy="541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" name="Object 2"/>
          <p:cNvGraphicFramePr>
            <a:graphicFrameLocks noChangeAspect="1"/>
          </p:cNvGraphicFramePr>
          <p:nvPr/>
        </p:nvGraphicFramePr>
        <p:xfrm>
          <a:off x="4721860" y="4609465"/>
          <a:ext cx="1622425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69" name="Equation" r:id="rId60" imgW="685800" imgH="203040" progId="Equation.BREE4">
                  <p:embed/>
                </p:oleObj>
              </mc:Choice>
              <mc:Fallback>
                <p:oleObj name="Equation" r:id="rId60" imgW="685800" imgH="203040" progId="Equation.BREE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1860" y="4609465"/>
                        <a:ext cx="1622425" cy="481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" name="Object 2"/>
          <p:cNvGraphicFramePr>
            <a:graphicFrameLocks noChangeAspect="1"/>
          </p:cNvGraphicFramePr>
          <p:nvPr/>
        </p:nvGraphicFramePr>
        <p:xfrm>
          <a:off x="6913245" y="4243388"/>
          <a:ext cx="1681162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70" name="Equation" r:id="rId62" imgW="711000" imgH="177480" progId="Equation.BREE4">
                  <p:embed/>
                </p:oleObj>
              </mc:Choice>
              <mc:Fallback>
                <p:oleObj name="Equation" r:id="rId62" imgW="711000" imgH="177480" progId="Equation.BREE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3245" y="4243388"/>
                        <a:ext cx="1681162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ct 2"/>
          <p:cNvGraphicFramePr>
            <a:graphicFrameLocks noChangeAspect="1"/>
          </p:cNvGraphicFramePr>
          <p:nvPr/>
        </p:nvGraphicFramePr>
        <p:xfrm>
          <a:off x="6934835" y="4608513"/>
          <a:ext cx="2041525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71" name="Equation" r:id="rId64" imgW="863280" imgH="203040" progId="Equation.BREE4">
                  <p:embed/>
                </p:oleObj>
              </mc:Choice>
              <mc:Fallback>
                <p:oleObj name="Equation" r:id="rId64" imgW="863280" imgH="203040" progId="Equation.BREE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835" y="4608513"/>
                        <a:ext cx="2041525" cy="481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" name="TextBox 88"/>
          <p:cNvSpPr txBox="1"/>
          <p:nvPr/>
        </p:nvSpPr>
        <p:spPr>
          <a:xfrm>
            <a:off x="6111240" y="5113020"/>
            <a:ext cx="180690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Surface Area</a:t>
            </a:r>
            <a:endParaRPr lang="en-CA" sz="2100" dirty="0">
              <a:solidFill>
                <a:srgbClr val="FF0000"/>
              </a:solidFill>
            </a:endParaRPr>
          </a:p>
        </p:txBody>
      </p:sp>
      <p:graphicFrame>
        <p:nvGraphicFramePr>
          <p:cNvPr id="90" name="Object 2"/>
          <p:cNvGraphicFramePr>
            <a:graphicFrameLocks noChangeAspect="1"/>
          </p:cNvGraphicFramePr>
          <p:nvPr/>
        </p:nvGraphicFramePr>
        <p:xfrm>
          <a:off x="5908993" y="5477510"/>
          <a:ext cx="2551112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72" name="Equation" r:id="rId66" imgW="1079280" imgH="177480" progId="Equation.BREE4">
                  <p:embed/>
                </p:oleObj>
              </mc:Choice>
              <mc:Fallback>
                <p:oleObj name="Equation" r:id="rId66" imgW="1079280" imgH="177480" progId="Equation.BREE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8993" y="5477510"/>
                        <a:ext cx="2551112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" name="Object 2"/>
          <p:cNvGraphicFramePr>
            <a:graphicFrameLocks noChangeAspect="1"/>
          </p:cNvGraphicFramePr>
          <p:nvPr/>
        </p:nvGraphicFramePr>
        <p:xfrm>
          <a:off x="5936933" y="5876290"/>
          <a:ext cx="225107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73" name="Equation" r:id="rId68" imgW="952200" imgH="203040" progId="Equation.BREE4">
                  <p:embed/>
                </p:oleObj>
              </mc:Choice>
              <mc:Fallback>
                <p:oleObj name="Equation" r:id="rId68" imgW="952200" imgH="203040" progId="Equation.BREE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6933" y="5876290"/>
                        <a:ext cx="2251075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70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0" grpId="1"/>
      <p:bldP spid="34" grpId="0"/>
      <p:bldP spid="34" grpId="1"/>
      <p:bldP spid="35" grpId="0" animBg="1"/>
      <p:bldP spid="35" grpId="1" animBg="1"/>
      <p:bldP spid="36" grpId="0"/>
      <p:bldP spid="36" grpId="1"/>
      <p:bldP spid="52" grpId="0" animBg="1"/>
      <p:bldP spid="52" grpId="1" animBg="1"/>
      <p:bldP spid="58" grpId="0"/>
      <p:bldP spid="65" grpId="0"/>
      <p:bldP spid="66" grpId="0"/>
      <p:bldP spid="67" grpId="0"/>
      <p:bldP spid="68" grpId="0"/>
      <p:bldP spid="69" grpId="0"/>
      <p:bldP spid="70" grpId="0"/>
      <p:bldP spid="83" grpId="0"/>
      <p:bldP spid="84" grpId="0"/>
      <p:bldP spid="8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1"/>
          <p:cNvGrpSpPr>
            <a:grpSpLocks/>
          </p:cNvGrpSpPr>
          <p:nvPr/>
        </p:nvGrpSpPr>
        <p:grpSpPr bwMode="auto">
          <a:xfrm>
            <a:off x="391835" y="892339"/>
            <a:ext cx="1702596" cy="1981201"/>
            <a:chOff x="3183179" y="1817111"/>
            <a:chExt cx="1135124" cy="1321287"/>
          </a:xfrm>
        </p:grpSpPr>
        <p:sp>
          <p:nvSpPr>
            <p:cNvPr id="5" name="Cube 4"/>
            <p:cNvSpPr/>
            <p:nvPr/>
          </p:nvSpPr>
          <p:spPr>
            <a:xfrm>
              <a:off x="3186353" y="2433288"/>
              <a:ext cx="1128774" cy="705110"/>
            </a:xfrm>
            <a:prstGeom prst="cube">
              <a:avLst>
                <a:gd name="adj" fmla="val 45982"/>
              </a:avLst>
            </a:prstGeom>
            <a:solidFill>
              <a:srgbClr val="FFFF00">
                <a:alpha val="9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grpSp>
          <p:nvGrpSpPr>
            <p:cNvPr id="6" name="Group 52"/>
            <p:cNvGrpSpPr>
              <a:grpSpLocks/>
            </p:cNvGrpSpPr>
            <p:nvPr/>
          </p:nvGrpSpPr>
          <p:grpSpPr bwMode="auto">
            <a:xfrm>
              <a:off x="3186431" y="1817111"/>
              <a:ext cx="1131870" cy="944060"/>
              <a:chOff x="3186432" y="1817110"/>
              <a:chExt cx="1131871" cy="944059"/>
            </a:xfrm>
          </p:grpSpPr>
          <p:sp>
            <p:nvSpPr>
              <p:cNvPr id="16" name="Isosceles Triangle 15"/>
              <p:cNvSpPr/>
              <p:nvPr/>
            </p:nvSpPr>
            <p:spPr>
              <a:xfrm>
                <a:off x="3513398" y="1817110"/>
                <a:ext cx="804906" cy="611412"/>
              </a:xfrm>
              <a:prstGeom prst="triangle">
                <a:avLst/>
              </a:prstGeom>
              <a:solidFill>
                <a:srgbClr val="FFFF00">
                  <a:alpha val="54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7" name="Isosceles Triangle 16"/>
              <p:cNvSpPr/>
              <p:nvPr/>
            </p:nvSpPr>
            <p:spPr>
              <a:xfrm>
                <a:off x="3186355" y="2149019"/>
                <a:ext cx="811257" cy="611413"/>
              </a:xfrm>
              <a:prstGeom prst="triangle">
                <a:avLst/>
              </a:prstGeom>
              <a:solidFill>
                <a:srgbClr val="FFFF00">
                  <a:alpha val="48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cxnSp>
            <p:nvCxnSpPr>
              <p:cNvPr id="18" name="Straight Connector 17"/>
              <p:cNvCxnSpPr>
                <a:stCxn id="16" idx="4"/>
                <a:endCxn id="17" idx="4"/>
              </p:cNvCxnSpPr>
              <p:nvPr/>
            </p:nvCxnSpPr>
            <p:spPr>
              <a:xfrm flipH="1">
                <a:off x="3997612" y="2428522"/>
                <a:ext cx="320692" cy="33191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>
                <a:stCxn id="16" idx="0"/>
              </p:cNvCxnSpPr>
              <p:nvPr/>
            </p:nvCxnSpPr>
            <p:spPr>
              <a:xfrm flipH="1">
                <a:off x="3588015" y="1817110"/>
                <a:ext cx="327043" cy="335085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Rectangle 16"/>
              <p:cNvSpPr/>
              <p:nvPr/>
            </p:nvSpPr>
            <p:spPr>
              <a:xfrm>
                <a:off x="3602302" y="1834578"/>
                <a:ext cx="696951" cy="900444"/>
              </a:xfrm>
              <a:custGeom>
                <a:avLst/>
                <a:gdLst>
                  <a:gd name="connsiteX0" fmla="*/ 0 w 739977"/>
                  <a:gd name="connsiteY0" fmla="*/ 0 h 903829"/>
                  <a:gd name="connsiteX1" fmla="*/ 739977 w 739977"/>
                  <a:gd name="connsiteY1" fmla="*/ 0 h 903829"/>
                  <a:gd name="connsiteX2" fmla="*/ 739977 w 739977"/>
                  <a:gd name="connsiteY2" fmla="*/ 903829 h 903829"/>
                  <a:gd name="connsiteX3" fmla="*/ 0 w 739977"/>
                  <a:gd name="connsiteY3" fmla="*/ 903829 h 903829"/>
                  <a:gd name="connsiteX4" fmla="*/ 0 w 739977"/>
                  <a:gd name="connsiteY4" fmla="*/ 0 h 903829"/>
                  <a:gd name="connsiteX0" fmla="*/ 0 w 2325642"/>
                  <a:gd name="connsiteY0" fmla="*/ 253706 h 903829"/>
                  <a:gd name="connsiteX1" fmla="*/ 2325642 w 2325642"/>
                  <a:gd name="connsiteY1" fmla="*/ 0 h 903829"/>
                  <a:gd name="connsiteX2" fmla="*/ 2325642 w 2325642"/>
                  <a:gd name="connsiteY2" fmla="*/ 903829 h 903829"/>
                  <a:gd name="connsiteX3" fmla="*/ 1585665 w 2325642"/>
                  <a:gd name="connsiteY3" fmla="*/ 903829 h 903829"/>
                  <a:gd name="connsiteX4" fmla="*/ 0 w 2325642"/>
                  <a:gd name="connsiteY4" fmla="*/ 253706 h 903829"/>
                  <a:gd name="connsiteX0" fmla="*/ 0 w 2325642"/>
                  <a:gd name="connsiteY0" fmla="*/ 359417 h 1009540"/>
                  <a:gd name="connsiteX1" fmla="*/ 560269 w 2325642"/>
                  <a:gd name="connsiteY1" fmla="*/ 0 h 1009540"/>
                  <a:gd name="connsiteX2" fmla="*/ 2325642 w 2325642"/>
                  <a:gd name="connsiteY2" fmla="*/ 1009540 h 1009540"/>
                  <a:gd name="connsiteX3" fmla="*/ 1585665 w 2325642"/>
                  <a:gd name="connsiteY3" fmla="*/ 1009540 h 1009540"/>
                  <a:gd name="connsiteX4" fmla="*/ 0 w 2325642"/>
                  <a:gd name="connsiteY4" fmla="*/ 359417 h 1009540"/>
                  <a:gd name="connsiteX0" fmla="*/ 0 w 2325642"/>
                  <a:gd name="connsiteY0" fmla="*/ 359417 h 1294960"/>
                  <a:gd name="connsiteX1" fmla="*/ 560269 w 2325642"/>
                  <a:gd name="connsiteY1" fmla="*/ 0 h 1294960"/>
                  <a:gd name="connsiteX2" fmla="*/ 2325642 w 2325642"/>
                  <a:gd name="connsiteY2" fmla="*/ 1009540 h 1294960"/>
                  <a:gd name="connsiteX3" fmla="*/ 517984 w 2325642"/>
                  <a:gd name="connsiteY3" fmla="*/ 1294960 h 1294960"/>
                  <a:gd name="connsiteX4" fmla="*/ 0 w 2325642"/>
                  <a:gd name="connsiteY4" fmla="*/ 359417 h 1294960"/>
                  <a:gd name="connsiteX0" fmla="*/ 0 w 560269"/>
                  <a:gd name="connsiteY0" fmla="*/ 359417 h 1294960"/>
                  <a:gd name="connsiteX1" fmla="*/ 560269 w 560269"/>
                  <a:gd name="connsiteY1" fmla="*/ 0 h 1294960"/>
                  <a:gd name="connsiteX2" fmla="*/ 539126 w 560269"/>
                  <a:gd name="connsiteY2" fmla="*/ 856259 h 1294960"/>
                  <a:gd name="connsiteX3" fmla="*/ 517984 w 560269"/>
                  <a:gd name="connsiteY3" fmla="*/ 1294960 h 1294960"/>
                  <a:gd name="connsiteX4" fmla="*/ 0 w 560269"/>
                  <a:gd name="connsiteY4" fmla="*/ 359417 h 1294960"/>
                  <a:gd name="connsiteX0" fmla="*/ 0 w 1072967"/>
                  <a:gd name="connsiteY0" fmla="*/ 359417 h 1294960"/>
                  <a:gd name="connsiteX1" fmla="*/ 560269 w 1072967"/>
                  <a:gd name="connsiteY1" fmla="*/ 0 h 1294960"/>
                  <a:gd name="connsiteX2" fmla="*/ 1072967 w 1072967"/>
                  <a:gd name="connsiteY2" fmla="*/ 935543 h 1294960"/>
                  <a:gd name="connsiteX3" fmla="*/ 517984 w 1072967"/>
                  <a:gd name="connsiteY3" fmla="*/ 1294960 h 1294960"/>
                  <a:gd name="connsiteX4" fmla="*/ 0 w 1072967"/>
                  <a:gd name="connsiteY4" fmla="*/ 359417 h 1294960"/>
                  <a:gd name="connsiteX0" fmla="*/ 0 w 1094612"/>
                  <a:gd name="connsiteY0" fmla="*/ 359417 h 1294960"/>
                  <a:gd name="connsiteX1" fmla="*/ 581914 w 1094612"/>
                  <a:gd name="connsiteY1" fmla="*/ 0 h 1294960"/>
                  <a:gd name="connsiteX2" fmla="*/ 1094612 w 1094612"/>
                  <a:gd name="connsiteY2" fmla="*/ 935543 h 1294960"/>
                  <a:gd name="connsiteX3" fmla="*/ 539629 w 1094612"/>
                  <a:gd name="connsiteY3" fmla="*/ 1294960 h 1294960"/>
                  <a:gd name="connsiteX4" fmla="*/ 0 w 1094612"/>
                  <a:gd name="connsiteY4" fmla="*/ 359417 h 1294960"/>
                  <a:gd name="connsiteX0" fmla="*/ 0 w 1094612"/>
                  <a:gd name="connsiteY0" fmla="*/ 476138 h 1411681"/>
                  <a:gd name="connsiteX1" fmla="*/ 415970 w 1094612"/>
                  <a:gd name="connsiteY1" fmla="*/ 0 h 1411681"/>
                  <a:gd name="connsiteX2" fmla="*/ 1094612 w 1094612"/>
                  <a:gd name="connsiteY2" fmla="*/ 1052264 h 1411681"/>
                  <a:gd name="connsiteX3" fmla="*/ 539629 w 1094612"/>
                  <a:gd name="connsiteY3" fmla="*/ 1411681 h 1411681"/>
                  <a:gd name="connsiteX4" fmla="*/ 0 w 1094612"/>
                  <a:gd name="connsiteY4" fmla="*/ 476138 h 1411681"/>
                  <a:gd name="connsiteX0" fmla="*/ 0 w 925061"/>
                  <a:gd name="connsiteY0" fmla="*/ 476138 h 1411681"/>
                  <a:gd name="connsiteX1" fmla="*/ 415970 w 925061"/>
                  <a:gd name="connsiteY1" fmla="*/ 0 h 1411681"/>
                  <a:gd name="connsiteX2" fmla="*/ 925061 w 925061"/>
                  <a:gd name="connsiteY2" fmla="*/ 906363 h 1411681"/>
                  <a:gd name="connsiteX3" fmla="*/ 539629 w 925061"/>
                  <a:gd name="connsiteY3" fmla="*/ 1411681 h 1411681"/>
                  <a:gd name="connsiteX4" fmla="*/ 0 w 925061"/>
                  <a:gd name="connsiteY4" fmla="*/ 476138 h 1411681"/>
                  <a:gd name="connsiteX0" fmla="*/ 0 w 925061"/>
                  <a:gd name="connsiteY0" fmla="*/ 476138 h 1378331"/>
                  <a:gd name="connsiteX1" fmla="*/ 415970 w 925061"/>
                  <a:gd name="connsiteY1" fmla="*/ 0 h 1378331"/>
                  <a:gd name="connsiteX2" fmla="*/ 925061 w 925061"/>
                  <a:gd name="connsiteY2" fmla="*/ 906363 h 1378331"/>
                  <a:gd name="connsiteX3" fmla="*/ 521592 w 925061"/>
                  <a:gd name="connsiteY3" fmla="*/ 1378331 h 1378331"/>
                  <a:gd name="connsiteX4" fmla="*/ 0 w 925061"/>
                  <a:gd name="connsiteY4" fmla="*/ 476138 h 13783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5061" h="1378331">
                    <a:moveTo>
                      <a:pt x="0" y="476138"/>
                    </a:moveTo>
                    <a:lnTo>
                      <a:pt x="415970" y="0"/>
                    </a:lnTo>
                    <a:lnTo>
                      <a:pt x="925061" y="906363"/>
                    </a:lnTo>
                    <a:lnTo>
                      <a:pt x="521592" y="1378331"/>
                    </a:lnTo>
                    <a:lnTo>
                      <a:pt x="0" y="476138"/>
                    </a:lnTo>
                    <a:close/>
                  </a:path>
                </a:pathLst>
              </a:custGeom>
              <a:solidFill>
                <a:srgbClr val="FFFF00">
                  <a:alpha val="5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cxnSp>
          <p:nvCxnSpPr>
            <p:cNvPr id="7" name="Straight Connector 6"/>
            <p:cNvCxnSpPr/>
            <p:nvPr/>
          </p:nvCxnSpPr>
          <p:spPr>
            <a:xfrm flipH="1">
              <a:off x="3183179" y="3138396"/>
              <a:ext cx="81443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V="1">
              <a:off x="3194293" y="2760431"/>
              <a:ext cx="0" cy="37796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3997611" y="2760431"/>
              <a:ext cx="0" cy="37796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V="1">
              <a:off x="4318302" y="2428521"/>
              <a:ext cx="0" cy="37637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3997611" y="2804898"/>
              <a:ext cx="320692" cy="33349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stCxn id="17" idx="0"/>
            </p:cNvCxnSpPr>
            <p:nvPr/>
          </p:nvCxnSpPr>
          <p:spPr>
            <a:xfrm>
              <a:off x="3592777" y="2150606"/>
              <a:ext cx="404835" cy="60982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187943" y="2762018"/>
              <a:ext cx="801730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17" idx="0"/>
            </p:cNvCxnSpPr>
            <p:nvPr/>
          </p:nvCxnSpPr>
          <p:spPr>
            <a:xfrm flipH="1">
              <a:off x="3186353" y="2150607"/>
              <a:ext cx="406421" cy="60982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3194294" y="2433286"/>
              <a:ext cx="328630" cy="335085"/>
            </a:xfrm>
            <a:prstGeom prst="line">
              <a:avLst/>
            </a:prstGeom>
            <a:ln w="25400">
              <a:solidFill>
                <a:schemeClr val="tx1">
                  <a:alpha val="48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992792"/>
              </p:ext>
            </p:extLst>
          </p:nvPr>
        </p:nvGraphicFramePr>
        <p:xfrm>
          <a:off x="626511" y="2837514"/>
          <a:ext cx="679450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4" name="Equation" r:id="rId4" imgW="304404" imgH="177569" progId="Equation.DSMT4">
                  <p:embed/>
                </p:oleObj>
              </mc:Choice>
              <mc:Fallback>
                <p:oleObj name="Equation" r:id="rId4" imgW="304404" imgH="177569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511" y="2837514"/>
                        <a:ext cx="679450" cy="395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3826028"/>
              </p:ext>
            </p:extLst>
          </p:nvPr>
        </p:nvGraphicFramePr>
        <p:xfrm>
          <a:off x="1872918" y="2501462"/>
          <a:ext cx="650875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5" name="Equation" r:id="rId6" imgW="291847" imgH="177646" progId="Equation.DSMT4">
                  <p:embed/>
                </p:oleObj>
              </mc:Choice>
              <mc:Fallback>
                <p:oleObj name="Equation" r:id="rId6" imgW="291847" imgH="177646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2918" y="2501462"/>
                        <a:ext cx="650875" cy="395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5824997"/>
              </p:ext>
            </p:extLst>
          </p:nvPr>
        </p:nvGraphicFramePr>
        <p:xfrm>
          <a:off x="1826554" y="1093354"/>
          <a:ext cx="650875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6" name="Equation" r:id="rId8" imgW="291847" imgH="177646" progId="Equation.DSMT4">
                  <p:embed/>
                </p:oleObj>
              </mc:Choice>
              <mc:Fallback>
                <p:oleObj name="Equation" r:id="rId8" imgW="291847" imgH="177646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6554" y="1093354"/>
                        <a:ext cx="650875" cy="395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5727677"/>
              </p:ext>
            </p:extLst>
          </p:nvPr>
        </p:nvGraphicFramePr>
        <p:xfrm>
          <a:off x="2090186" y="1912390"/>
          <a:ext cx="679450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7" name="Equation" r:id="rId10" imgW="304404" imgH="177569" progId="Equation.DSMT4">
                  <p:embed/>
                </p:oleObj>
              </mc:Choice>
              <mc:Fallback>
                <p:oleObj name="Equation" r:id="rId10" imgW="304404" imgH="177569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0186" y="1912390"/>
                        <a:ext cx="679450" cy="395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Isosceles Triangle 24"/>
          <p:cNvSpPr/>
          <p:nvPr/>
        </p:nvSpPr>
        <p:spPr bwMode="auto">
          <a:xfrm>
            <a:off x="900678" y="855648"/>
            <a:ext cx="1173795" cy="936939"/>
          </a:xfrm>
          <a:prstGeom prst="triangle">
            <a:avLst/>
          </a:prstGeom>
          <a:solidFill>
            <a:srgbClr val="FFFF00">
              <a:alpha val="5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6" name="Isosceles Triangle 25"/>
          <p:cNvSpPr/>
          <p:nvPr/>
        </p:nvSpPr>
        <p:spPr bwMode="auto">
          <a:xfrm>
            <a:off x="407817" y="1373787"/>
            <a:ext cx="1173796" cy="936939"/>
          </a:xfrm>
          <a:prstGeom prst="triangle">
            <a:avLst/>
          </a:prstGeom>
          <a:solidFill>
            <a:srgbClr val="FFFF00">
              <a:alpha val="48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7" name="Parallelogram 26"/>
          <p:cNvSpPr/>
          <p:nvPr/>
        </p:nvSpPr>
        <p:spPr>
          <a:xfrm>
            <a:off x="423166" y="2369664"/>
            <a:ext cx="1688100" cy="474154"/>
          </a:xfrm>
          <a:prstGeom prst="parallelogram">
            <a:avLst>
              <a:gd name="adj" fmla="val 113263"/>
            </a:avLst>
          </a:prstGeom>
          <a:solidFill>
            <a:srgbClr val="FF0000">
              <a:alpha val="55000"/>
            </a:srgb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8" name="Parallelogram 27"/>
          <p:cNvSpPr/>
          <p:nvPr/>
        </p:nvSpPr>
        <p:spPr>
          <a:xfrm rot="7345923" flipH="1">
            <a:off x="120993" y="1514045"/>
            <a:ext cx="1667443" cy="144598"/>
          </a:xfrm>
          <a:prstGeom prst="parallelogram">
            <a:avLst>
              <a:gd name="adj" fmla="val 414474"/>
            </a:avLst>
          </a:prstGeom>
          <a:solidFill>
            <a:srgbClr val="FF0000">
              <a:alpha val="57000"/>
            </a:srgb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9" name="Rectangle 28"/>
          <p:cNvSpPr/>
          <p:nvPr/>
        </p:nvSpPr>
        <p:spPr>
          <a:xfrm rot="19744230">
            <a:off x="1219956" y="999778"/>
            <a:ext cx="663102" cy="1184826"/>
          </a:xfrm>
          <a:prstGeom prst="rect">
            <a:avLst/>
          </a:prstGeom>
          <a:solidFill>
            <a:srgbClr val="FF0000">
              <a:alpha val="55000"/>
            </a:srgb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0" name="Parallelogram 29"/>
          <p:cNvSpPr/>
          <p:nvPr/>
        </p:nvSpPr>
        <p:spPr>
          <a:xfrm rot="5400000" flipH="1">
            <a:off x="1344995" y="2042614"/>
            <a:ext cx="1038331" cy="525746"/>
          </a:xfrm>
          <a:prstGeom prst="parallelogram">
            <a:avLst>
              <a:gd name="adj" fmla="val 97255"/>
            </a:avLst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Parallelogram 30"/>
          <p:cNvSpPr/>
          <p:nvPr/>
        </p:nvSpPr>
        <p:spPr>
          <a:xfrm rot="5400000" flipH="1">
            <a:off x="173089" y="2053122"/>
            <a:ext cx="1038331" cy="525746"/>
          </a:xfrm>
          <a:prstGeom prst="parallelogram">
            <a:avLst>
              <a:gd name="adj" fmla="val 94257"/>
            </a:avLst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Parallelogram 31"/>
          <p:cNvSpPr/>
          <p:nvPr/>
        </p:nvSpPr>
        <p:spPr>
          <a:xfrm>
            <a:off x="957732" y="1784219"/>
            <a:ext cx="1195575" cy="595935"/>
          </a:xfrm>
          <a:prstGeom prst="parallelogram">
            <a:avLst>
              <a:gd name="adj" fmla="val 0"/>
            </a:avLst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7666009"/>
              </p:ext>
            </p:extLst>
          </p:nvPr>
        </p:nvGraphicFramePr>
        <p:xfrm>
          <a:off x="14452" y="1529812"/>
          <a:ext cx="650875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8" name="Equation" r:id="rId12" imgW="291847" imgH="177646" progId="Equation.DSMT4">
                  <p:embed/>
                </p:oleObj>
              </mc:Choice>
              <mc:Fallback>
                <p:oleObj name="Equation" r:id="rId12" imgW="291847" imgH="177646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52" y="1529812"/>
                        <a:ext cx="650875" cy="395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8567510"/>
              </p:ext>
            </p:extLst>
          </p:nvPr>
        </p:nvGraphicFramePr>
        <p:xfrm>
          <a:off x="967384" y="1764751"/>
          <a:ext cx="679450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9" name="Equation" r:id="rId13" imgW="304404" imgH="177569" progId="Equation.DSMT4">
                  <p:embed/>
                </p:oleObj>
              </mc:Choice>
              <mc:Fallback>
                <p:oleObj name="Equation" r:id="rId13" imgW="304404" imgH="177569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7384" y="1764751"/>
                        <a:ext cx="679450" cy="395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5" name="Straight Connector 34"/>
          <p:cNvCxnSpPr>
            <a:stCxn id="17" idx="0"/>
            <a:endCxn id="17" idx="3"/>
          </p:cNvCxnSpPr>
          <p:nvPr/>
        </p:nvCxnSpPr>
        <p:spPr>
          <a:xfrm>
            <a:off x="1005008" y="1390020"/>
            <a:ext cx="0" cy="916783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745204"/>
              </p:ext>
            </p:extLst>
          </p:nvPr>
        </p:nvGraphicFramePr>
        <p:xfrm>
          <a:off x="3378200" y="2081873"/>
          <a:ext cx="14827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0" name="Equation" r:id="rId14" imgW="685800" imgH="203040" progId="Equation.DSMT4">
                  <p:embed/>
                </p:oleObj>
              </mc:Choice>
              <mc:Fallback>
                <p:oleObj name="Equation" r:id="rId14" imgW="685800" imgH="203040" progId="Equation.DSMT4">
                  <p:embed/>
                  <p:pic>
                    <p:nvPicPr>
                      <p:cNvPr id="0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200" y="2081873"/>
                        <a:ext cx="1482725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745204"/>
              </p:ext>
            </p:extLst>
          </p:nvPr>
        </p:nvGraphicFramePr>
        <p:xfrm>
          <a:off x="361731" y="4000011"/>
          <a:ext cx="14827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1" name="Equation" r:id="rId16" imgW="685800" imgH="203040" progId="Equation.DSMT4">
                  <p:embed/>
                </p:oleObj>
              </mc:Choice>
              <mc:Fallback>
                <p:oleObj name="Equation" r:id="rId16" imgW="685800" imgH="2030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31" y="4000011"/>
                        <a:ext cx="1482725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745204"/>
              </p:ext>
            </p:extLst>
          </p:nvPr>
        </p:nvGraphicFramePr>
        <p:xfrm>
          <a:off x="2011851" y="4105117"/>
          <a:ext cx="14827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2" name="Equation" r:id="rId18" imgW="685800" imgH="203040" progId="Equation.DSMT4">
                  <p:embed/>
                </p:oleObj>
              </mc:Choice>
              <mc:Fallback>
                <p:oleObj name="Equation" r:id="rId18" imgW="685800" imgH="203040" progId="Equation.DSMT4">
                  <p:embed/>
                  <p:pic>
                    <p:nvPicPr>
                      <p:cNvPr id="0" name="Object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1851" y="4105117"/>
                        <a:ext cx="1482725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745204"/>
              </p:ext>
            </p:extLst>
          </p:nvPr>
        </p:nvGraphicFramePr>
        <p:xfrm>
          <a:off x="3709269" y="4194457"/>
          <a:ext cx="14827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3" name="Equation" r:id="rId20" imgW="685800" imgH="203040" progId="Equation.DSMT4">
                  <p:embed/>
                </p:oleObj>
              </mc:Choice>
              <mc:Fallback>
                <p:oleObj name="Equation" r:id="rId20" imgW="685800" imgH="2030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9269" y="4194457"/>
                        <a:ext cx="1482725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745204"/>
              </p:ext>
            </p:extLst>
          </p:nvPr>
        </p:nvGraphicFramePr>
        <p:xfrm>
          <a:off x="755856" y="5639630"/>
          <a:ext cx="14827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4" name="Equation" r:id="rId21" imgW="685800" imgH="203040" progId="Equation.DSMT4">
                  <p:embed/>
                </p:oleObj>
              </mc:Choice>
              <mc:Fallback>
                <p:oleObj name="Equation" r:id="rId21" imgW="685800" imgH="203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856" y="5639630"/>
                        <a:ext cx="1482725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745204"/>
              </p:ext>
            </p:extLst>
          </p:nvPr>
        </p:nvGraphicFramePr>
        <p:xfrm>
          <a:off x="3083890" y="5413652"/>
          <a:ext cx="14827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5" name="Equation" r:id="rId23" imgW="685800" imgH="203040" progId="Equation.DSMT4">
                  <p:embed/>
                </p:oleObj>
              </mc:Choice>
              <mc:Fallback>
                <p:oleObj name="Equation" r:id="rId23" imgW="685800" imgH="2030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3890" y="5413652"/>
                        <a:ext cx="1482725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Parallelogram 41"/>
          <p:cNvSpPr/>
          <p:nvPr/>
        </p:nvSpPr>
        <p:spPr>
          <a:xfrm>
            <a:off x="411194" y="2278205"/>
            <a:ext cx="1195575" cy="595935"/>
          </a:xfrm>
          <a:prstGeom prst="parallelogram">
            <a:avLst>
              <a:gd name="adj" fmla="val 0"/>
            </a:avLst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4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745204"/>
              </p:ext>
            </p:extLst>
          </p:nvPr>
        </p:nvGraphicFramePr>
        <p:xfrm>
          <a:off x="892346" y="6124248"/>
          <a:ext cx="4225925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6" name="Equation" r:id="rId25" imgW="1955520" imgH="177480" progId="Equation.DSMT4">
                  <p:embed/>
                </p:oleObj>
              </mc:Choice>
              <mc:Fallback>
                <p:oleObj name="Equation" r:id="rId25" imgW="1955520" imgH="177480" progId="Equation.DSMT4">
                  <p:embed/>
                  <p:pic>
                    <p:nvPicPr>
                      <p:cNvPr id="0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346" y="6124248"/>
                        <a:ext cx="4225925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745204"/>
              </p:ext>
            </p:extLst>
          </p:nvPr>
        </p:nvGraphicFramePr>
        <p:xfrm>
          <a:off x="1332627" y="6422533"/>
          <a:ext cx="1344613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7" name="Equation" r:id="rId27" imgW="622080" imgH="203040" progId="Equation.DSMT4">
                  <p:embed/>
                </p:oleObj>
              </mc:Choice>
              <mc:Fallback>
                <p:oleObj name="Equation" r:id="rId27" imgW="622080" imgH="203040" progId="Equation.DSMT4">
                  <p:embed/>
                  <p:pic>
                    <p:nvPicPr>
                      <p:cNvPr id="0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2627" y="6422533"/>
                        <a:ext cx="1344613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33333E-6 L 0.30174 -0.0159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00" y="-8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7037E-7 L 0.27951 0.01389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00" y="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59259E-6 L -0.00435 0.16134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8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7037E-7 L 0.1941 0.2819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00" y="14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81481E-6 L 0.30746 0.29282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00" y="14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07407E-6 L -0.01493 0.43518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0" y="21800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7.40741E-7 L 0.07118 0.3963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00" y="19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99722E-6 L 0.26857 0.36749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00" y="18400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96296E-6 L 0.24531 0.41597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00" y="20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42" grpId="0" animBg="1"/>
      <p:bldP spid="4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arallelogram 17"/>
          <p:cNvSpPr/>
          <p:nvPr/>
        </p:nvSpPr>
        <p:spPr>
          <a:xfrm>
            <a:off x="0" y="2336800"/>
            <a:ext cx="3937000" cy="1117600"/>
          </a:xfrm>
          <a:prstGeom prst="parallelogram">
            <a:avLst>
              <a:gd name="adj" fmla="val 105682"/>
            </a:avLst>
          </a:prstGeom>
          <a:solidFill>
            <a:srgbClr val="00B050">
              <a:alpha val="8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Cube 16"/>
          <p:cNvSpPr/>
          <p:nvPr/>
        </p:nvSpPr>
        <p:spPr>
          <a:xfrm>
            <a:off x="2400300" y="1016000"/>
            <a:ext cx="215900" cy="1727200"/>
          </a:xfrm>
          <a:prstGeom prst="cube">
            <a:avLst/>
          </a:prstGeom>
          <a:blipFill>
            <a:blip r:embed="rId4" cstate="print"/>
            <a:tile tx="0" ty="0" sx="100000" sy="100000" flip="none" algn="tl"/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33338"/>
            <a:ext cx="8940800" cy="830262"/>
          </a:xfrm>
        </p:spPr>
        <p:txBody>
          <a:bodyPr>
            <a:noAutofit/>
          </a:bodyPr>
          <a:lstStyle/>
          <a:p>
            <a:r>
              <a:rPr lang="en-CA" sz="2400" dirty="0" smtClean="0"/>
              <a:t>Ex: </a:t>
            </a:r>
            <a:r>
              <a:rPr lang="en-CA" sz="2400" dirty="0" err="1" smtClean="0"/>
              <a:t>jim</a:t>
            </a:r>
            <a:r>
              <a:rPr lang="en-CA" sz="2400" dirty="0" smtClean="0"/>
              <a:t> wants to paint the exterior walls of his house. Calculate the surface area that he needs to paint:</a:t>
            </a:r>
            <a:endParaRPr lang="en-CA" sz="2400" dirty="0"/>
          </a:p>
        </p:txBody>
      </p:sp>
      <p:sp>
        <p:nvSpPr>
          <p:cNvPr id="4" name="Isosceles Triangle 3"/>
          <p:cNvSpPr/>
          <p:nvPr/>
        </p:nvSpPr>
        <p:spPr>
          <a:xfrm>
            <a:off x="914400" y="1625600"/>
            <a:ext cx="1280160" cy="622300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" name="Rectangle 4"/>
          <p:cNvSpPr/>
          <p:nvPr/>
        </p:nvSpPr>
        <p:spPr>
          <a:xfrm>
            <a:off x="914400" y="2247900"/>
            <a:ext cx="1280160" cy="889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Parallelogram 5"/>
          <p:cNvSpPr/>
          <p:nvPr/>
        </p:nvSpPr>
        <p:spPr>
          <a:xfrm rot="19485605" flipH="1">
            <a:off x="1688304" y="1252204"/>
            <a:ext cx="1054225" cy="916415"/>
          </a:xfrm>
          <a:prstGeom prst="parallelogram">
            <a:avLst>
              <a:gd name="adj" fmla="val 23868"/>
            </a:avLst>
          </a:prstGeom>
          <a:blipFill>
            <a:blip r:embed="rId5" cstate="print"/>
            <a:tile tx="0" ty="0" sx="100000" sy="100000" flip="none" algn="tl"/>
          </a:blipFill>
          <a:ln w="25400" cmpd="thickThin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Parallelogram 7"/>
          <p:cNvSpPr/>
          <p:nvPr/>
        </p:nvSpPr>
        <p:spPr>
          <a:xfrm rot="19598644">
            <a:off x="1881059" y="2104831"/>
            <a:ext cx="1273406" cy="744885"/>
          </a:xfrm>
          <a:prstGeom prst="parallelogram">
            <a:avLst>
              <a:gd name="adj" fmla="val 67854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889000" y="1625600"/>
            <a:ext cx="640080" cy="6223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901700" y="3136900"/>
            <a:ext cx="13004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916940" y="2222500"/>
            <a:ext cx="10160" cy="9296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lowchart: Magnetic Disk 14"/>
          <p:cNvSpPr/>
          <p:nvPr/>
        </p:nvSpPr>
        <p:spPr>
          <a:xfrm>
            <a:off x="1638300" y="1333500"/>
            <a:ext cx="101600" cy="342900"/>
          </a:xfrm>
          <a:prstGeom prst="flowChartMagneticDisk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Rectangle 18"/>
          <p:cNvSpPr/>
          <p:nvPr/>
        </p:nvSpPr>
        <p:spPr>
          <a:xfrm rot="16200000">
            <a:off x="1079500" y="2768600"/>
            <a:ext cx="381000" cy="355600"/>
          </a:xfrm>
          <a:prstGeom prst="rect">
            <a:avLst/>
          </a:prstGeom>
          <a:blipFill>
            <a:blip r:embed="rId6" cstate="print"/>
            <a:tile tx="0" ty="0" sx="100000" sy="100000" flip="none" algn="tl"/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0" name="Rectangle 19"/>
          <p:cNvSpPr/>
          <p:nvPr/>
        </p:nvSpPr>
        <p:spPr>
          <a:xfrm>
            <a:off x="1600200" y="2705100"/>
            <a:ext cx="381000" cy="355600"/>
          </a:xfrm>
          <a:prstGeom prst="rect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Rectangle 20"/>
          <p:cNvSpPr/>
          <p:nvPr/>
        </p:nvSpPr>
        <p:spPr>
          <a:xfrm>
            <a:off x="1333500" y="1955800"/>
            <a:ext cx="381000" cy="355600"/>
          </a:xfrm>
          <a:prstGeom prst="rect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Parallelogram 21"/>
          <p:cNvSpPr/>
          <p:nvPr/>
        </p:nvSpPr>
        <p:spPr>
          <a:xfrm rot="19598644">
            <a:off x="2143617" y="2642250"/>
            <a:ext cx="494293" cy="254247"/>
          </a:xfrm>
          <a:prstGeom prst="parallelogram">
            <a:avLst>
              <a:gd name="adj" fmla="val 67854"/>
            </a:avLst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3" name="Parallelogram 22"/>
          <p:cNvSpPr/>
          <p:nvPr/>
        </p:nvSpPr>
        <p:spPr>
          <a:xfrm rot="19598644">
            <a:off x="2139475" y="2227170"/>
            <a:ext cx="494293" cy="254247"/>
          </a:xfrm>
          <a:prstGeom prst="parallelogram">
            <a:avLst>
              <a:gd name="adj" fmla="val 67854"/>
            </a:avLst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3949700" y="838200"/>
            <a:ext cx="2895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Dimensions of his house: </a:t>
            </a:r>
            <a:endParaRPr lang="en-CA" dirty="0">
              <a:solidFill>
                <a:srgbClr val="FF0000"/>
              </a:solidFill>
            </a:endParaRP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1320800" y="3174999"/>
          <a:ext cx="419100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2" name="Equation" r:id="rId7" imgW="304560" imgH="177480" progId="Equation.BREE4">
                  <p:embed/>
                </p:oleObj>
              </mc:Choice>
              <mc:Fallback>
                <p:oleObj name="Equation" r:id="rId7" imgW="304560" imgH="177480" progId="Equation.BREE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3174999"/>
                        <a:ext cx="419100" cy="2444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7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2560638" y="2844800"/>
          <a:ext cx="401637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3" name="Equation" r:id="rId9" imgW="291960" imgH="177480" progId="Equation.BREE4">
                  <p:embed/>
                </p:oleObj>
              </mc:Choice>
              <mc:Fallback>
                <p:oleObj name="Equation" r:id="rId9" imgW="291960" imgH="177480" progId="Equation.BREE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0638" y="2844800"/>
                        <a:ext cx="401637" cy="2444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7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584200" y="2509838"/>
          <a:ext cx="331788" cy="22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4" name="Equation" r:id="rId11" imgW="241200" imgH="164880" progId="Equation.BREE4">
                  <p:embed/>
                </p:oleObj>
              </mc:Choice>
              <mc:Fallback>
                <p:oleObj name="Equation" r:id="rId11" imgW="241200" imgH="164880" progId="Equation.BREE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2509838"/>
                        <a:ext cx="331788" cy="227012"/>
                      </a:xfrm>
                      <a:prstGeom prst="rect">
                        <a:avLst/>
                      </a:prstGeom>
                      <a:solidFill>
                        <a:schemeClr val="bg1">
                          <a:alpha val="7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Arrow Connector 28"/>
          <p:cNvCxnSpPr/>
          <p:nvPr/>
        </p:nvCxnSpPr>
        <p:spPr>
          <a:xfrm>
            <a:off x="1524000" y="1625600"/>
            <a:ext cx="0" cy="1511300"/>
          </a:xfrm>
          <a:prstGeom prst="straightConnector1">
            <a:avLst/>
          </a:prstGeom>
          <a:ln w="38100">
            <a:solidFill>
              <a:srgbClr val="FF0000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1506538" y="2362200"/>
          <a:ext cx="419100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5" name="Equation" r:id="rId13" imgW="304560" imgH="177480" progId="Equation.BREE4">
                  <p:embed/>
                </p:oleObj>
              </mc:Choice>
              <mc:Fallback>
                <p:oleObj name="Equation" r:id="rId13" imgW="304560" imgH="177480" progId="Equation.BREE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6538" y="2362200"/>
                        <a:ext cx="419100" cy="2444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7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3975100" y="1206500"/>
            <a:ext cx="3865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There are 12 windows [2m x 0.5m]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987800" y="1587500"/>
            <a:ext cx="3254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There are 2 doors [2m x 2m]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837940" y="1981200"/>
            <a:ext cx="457208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Count the number of sides and the 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shape of each side</a:t>
            </a:r>
            <a:endParaRPr lang="en-CA" sz="2100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609340" y="2727960"/>
            <a:ext cx="481093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Note: He doesn’t paint the roof or the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bottom of the house</a:t>
            </a:r>
            <a:endParaRPr lang="en-CA" sz="2100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08280" y="3716020"/>
            <a:ext cx="160528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Left/Right</a:t>
            </a:r>
            <a:endParaRPr lang="en-CA" sz="2100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646680" y="3708400"/>
            <a:ext cx="158729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Front/Back</a:t>
            </a:r>
            <a:endParaRPr lang="en-CA" sz="2100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0640" y="4142740"/>
            <a:ext cx="24587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These are just rectangles</a:t>
            </a:r>
            <a:endParaRPr lang="en-CA" sz="2100" dirty="0">
              <a:solidFill>
                <a:srgbClr val="FF0000"/>
              </a:solidFill>
            </a:endParaRPr>
          </a:p>
        </p:txBody>
      </p:sp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86678" y="4930775"/>
          <a:ext cx="1541462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6" name="Equation" r:id="rId15" imgW="647640" imgH="177480" progId="Equation.BREE4">
                  <p:embed/>
                </p:oleObj>
              </mc:Choice>
              <mc:Fallback>
                <p:oleObj name="Equation" r:id="rId15" imgW="647640" imgH="177480" progId="Equation.BREE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678" y="4930775"/>
                        <a:ext cx="1541462" cy="423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422593" y="5420043"/>
          <a:ext cx="1030287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7" name="Equation" r:id="rId17" imgW="545760" imgH="203040" progId="Equation.BREE4">
                  <p:embed/>
                </p:oleObj>
              </mc:Choice>
              <mc:Fallback>
                <p:oleObj name="Equation" r:id="rId17" imgW="545760" imgH="203040" progId="Equation.BREE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593" y="5420043"/>
                        <a:ext cx="1030287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2156460" y="4145280"/>
            <a:ext cx="38125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These are pentagons</a:t>
            </a:r>
          </a:p>
          <a:p>
            <a:r>
              <a:rPr lang="en-CA" sz="2100" dirty="0" smtClean="0">
                <a:solidFill>
                  <a:srgbClr val="FF0000"/>
                </a:solidFill>
              </a:rPr>
              <a:t>Rectangle &amp; triangle on top</a:t>
            </a:r>
            <a:endParaRPr lang="en-CA" sz="2100" dirty="0">
              <a:solidFill>
                <a:srgbClr val="FF0000"/>
              </a:solidFill>
            </a:endParaRPr>
          </a:p>
        </p:txBody>
      </p:sp>
      <p:sp>
        <p:nvSpPr>
          <p:cNvPr id="40" name="Isosceles Triangle 39"/>
          <p:cNvSpPr/>
          <p:nvPr/>
        </p:nvSpPr>
        <p:spPr>
          <a:xfrm>
            <a:off x="2407920" y="4940300"/>
            <a:ext cx="1280160" cy="622300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1" name="Rectangle 40"/>
          <p:cNvSpPr/>
          <p:nvPr/>
        </p:nvSpPr>
        <p:spPr>
          <a:xfrm>
            <a:off x="2407920" y="5562600"/>
            <a:ext cx="1280160" cy="889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2415540" y="5539740"/>
            <a:ext cx="7620" cy="92202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40" idx="2"/>
            <a:endCxn id="40" idx="0"/>
          </p:cNvCxnSpPr>
          <p:nvPr/>
        </p:nvCxnSpPr>
        <p:spPr>
          <a:xfrm flipV="1">
            <a:off x="2407920" y="4940300"/>
            <a:ext cx="640080" cy="6223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40" idx="0"/>
          </p:cNvCxnSpPr>
          <p:nvPr/>
        </p:nvCxnSpPr>
        <p:spPr>
          <a:xfrm>
            <a:off x="3048000" y="4940300"/>
            <a:ext cx="640080" cy="5994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688080" y="5539740"/>
            <a:ext cx="0" cy="9144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2415540" y="6461760"/>
            <a:ext cx="1280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2415540" y="5554980"/>
            <a:ext cx="1280160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2" name="Object 6"/>
          <p:cNvGraphicFramePr>
            <a:graphicFrameLocks noChangeAspect="1"/>
          </p:cNvGraphicFramePr>
          <p:nvPr/>
        </p:nvGraphicFramePr>
        <p:xfrm>
          <a:off x="1890713" y="5808663"/>
          <a:ext cx="57467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8" name="Equation" r:id="rId19" imgW="241200" imgH="164880" progId="Equation.BREE4">
                  <p:embed/>
                </p:oleObj>
              </mc:Choice>
              <mc:Fallback>
                <p:oleObj name="Equation" r:id="rId19" imgW="241200" imgH="164880" progId="Equation.BREE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0713" y="5808663"/>
                        <a:ext cx="574675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"/>
          <p:cNvGraphicFramePr>
            <a:graphicFrameLocks noChangeAspect="1"/>
          </p:cNvGraphicFramePr>
          <p:nvPr/>
        </p:nvGraphicFramePr>
        <p:xfrm>
          <a:off x="2779713" y="6455112"/>
          <a:ext cx="560387" cy="326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9" name="Equation" r:id="rId21" imgW="304560" imgH="177480" progId="Equation.BREE4">
                  <p:embed/>
                </p:oleObj>
              </mc:Choice>
              <mc:Fallback>
                <p:oleObj name="Equation" r:id="rId21" imgW="304560" imgH="177480" progId="Equation.BREE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9713" y="6455112"/>
                        <a:ext cx="560387" cy="326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4" name="Straight Arrow Connector 63"/>
          <p:cNvCxnSpPr/>
          <p:nvPr/>
        </p:nvCxnSpPr>
        <p:spPr>
          <a:xfrm flipH="1">
            <a:off x="3048000" y="4940300"/>
            <a:ext cx="0" cy="622300"/>
          </a:xfrm>
          <a:prstGeom prst="straightConnector1">
            <a:avLst/>
          </a:prstGeom>
          <a:ln w="38100">
            <a:solidFill>
              <a:srgbClr val="FF0000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6" name="Object 6"/>
          <p:cNvGraphicFramePr>
            <a:graphicFrameLocks noChangeAspect="1"/>
          </p:cNvGraphicFramePr>
          <p:nvPr/>
        </p:nvGraphicFramePr>
        <p:xfrm>
          <a:off x="2862263" y="5183188"/>
          <a:ext cx="420687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0" name="Equation" r:id="rId23" imgW="228600" imgH="164880" progId="Equation.BREE4">
                  <p:embed/>
                </p:oleObj>
              </mc:Choice>
              <mc:Fallback>
                <p:oleObj name="Equation" r:id="rId23" imgW="228600" imgH="164880" progId="Equation.BREE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2263" y="5183188"/>
                        <a:ext cx="420687" cy="303212"/>
                      </a:xfrm>
                      <a:prstGeom prst="rect">
                        <a:avLst/>
                      </a:prstGeom>
                      <a:solidFill>
                        <a:schemeClr val="bg1">
                          <a:alpha val="75999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6"/>
          <p:cNvGraphicFramePr>
            <a:graphicFrameLocks noChangeAspect="1"/>
          </p:cNvGraphicFramePr>
          <p:nvPr/>
        </p:nvGraphicFramePr>
        <p:xfrm>
          <a:off x="3778250" y="5097463"/>
          <a:ext cx="635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1" name="Equation" r:id="rId25" imgW="266400" imgH="164880" progId="Equation.BREE4">
                  <p:embed/>
                </p:oleObj>
              </mc:Choice>
              <mc:Fallback>
                <p:oleObj name="Equation" r:id="rId25" imgW="266400" imgH="164880" progId="Equation.BREE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250" y="5097463"/>
                        <a:ext cx="635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6"/>
          <p:cNvGraphicFramePr>
            <a:graphicFrameLocks noChangeAspect="1"/>
          </p:cNvGraphicFramePr>
          <p:nvPr/>
        </p:nvGraphicFramePr>
        <p:xfrm>
          <a:off x="4367213" y="5048250"/>
          <a:ext cx="846137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2" name="Equation" r:id="rId27" imgW="355320" imgH="228600" progId="Equation.BREE4">
                  <p:embed/>
                </p:oleObj>
              </mc:Choice>
              <mc:Fallback>
                <p:oleObj name="Equation" r:id="rId27" imgW="355320" imgH="228600" progId="Equation.BREE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7213" y="5048250"/>
                        <a:ext cx="846137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6"/>
          <p:cNvGraphicFramePr>
            <a:graphicFrameLocks noChangeAspect="1"/>
          </p:cNvGraphicFramePr>
          <p:nvPr/>
        </p:nvGraphicFramePr>
        <p:xfrm>
          <a:off x="5153025" y="5084763"/>
          <a:ext cx="936625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3" name="Equation" r:id="rId29" imgW="393480" imgH="177480" progId="Equation.BREE4">
                  <p:embed/>
                </p:oleObj>
              </mc:Choice>
              <mc:Fallback>
                <p:oleObj name="Equation" r:id="rId29" imgW="393480" imgH="177480" progId="Equation.BREE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3025" y="5084763"/>
                        <a:ext cx="936625" cy="423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6"/>
          <p:cNvGraphicFramePr>
            <a:graphicFrameLocks noChangeAspect="1"/>
          </p:cNvGraphicFramePr>
          <p:nvPr/>
        </p:nvGraphicFramePr>
        <p:xfrm>
          <a:off x="4095750" y="5603875"/>
          <a:ext cx="1450975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4" name="Equation" r:id="rId31" imgW="609480" imgH="177480" progId="Equation.BREE4">
                  <p:embed/>
                </p:oleObj>
              </mc:Choice>
              <mc:Fallback>
                <p:oleObj name="Equation" r:id="rId31" imgW="609480" imgH="177480" progId="Equation.BREE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0" y="5603875"/>
                        <a:ext cx="1450975" cy="423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6"/>
          <p:cNvGraphicFramePr>
            <a:graphicFrameLocks noChangeAspect="1"/>
          </p:cNvGraphicFramePr>
          <p:nvPr/>
        </p:nvGraphicFramePr>
        <p:xfrm>
          <a:off x="4144963" y="6069013"/>
          <a:ext cx="1147762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5" name="Equation" r:id="rId33" imgW="482400" imgH="203040" progId="Equation.BREE4">
                  <p:embed/>
                </p:oleObj>
              </mc:Choice>
              <mc:Fallback>
                <p:oleObj name="Equation" r:id="rId33" imgW="482400" imgH="203040" progId="Equation.BREE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4963" y="6069013"/>
                        <a:ext cx="1147762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" name="TextBox 71"/>
          <p:cNvSpPr txBox="1"/>
          <p:nvPr/>
        </p:nvSpPr>
        <p:spPr>
          <a:xfrm>
            <a:off x="6558280" y="3733800"/>
            <a:ext cx="180690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Surface Area</a:t>
            </a:r>
            <a:endParaRPr lang="en-CA" sz="2100" dirty="0">
              <a:solidFill>
                <a:srgbClr val="FF0000"/>
              </a:solidFill>
            </a:endParaRPr>
          </a:p>
        </p:txBody>
      </p:sp>
      <p:graphicFrame>
        <p:nvGraphicFramePr>
          <p:cNvPr id="20496" name="Object 16"/>
          <p:cNvGraphicFramePr>
            <a:graphicFrameLocks noChangeAspect="1"/>
          </p:cNvGraphicFramePr>
          <p:nvPr/>
        </p:nvGraphicFramePr>
        <p:xfrm>
          <a:off x="5867400" y="4114800"/>
          <a:ext cx="3033713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6" name="Equation" r:id="rId35" imgW="1282680" imgH="177480" progId="Equation.BREE4">
                  <p:embed/>
                </p:oleObj>
              </mc:Choice>
              <mc:Fallback>
                <p:oleObj name="Equation" r:id="rId35" imgW="1282680" imgH="177480" progId="Equation.BREE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114800"/>
                        <a:ext cx="3033713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16"/>
          <p:cNvGraphicFramePr>
            <a:graphicFrameLocks noChangeAspect="1"/>
          </p:cNvGraphicFramePr>
          <p:nvPr/>
        </p:nvGraphicFramePr>
        <p:xfrm>
          <a:off x="5876925" y="4516438"/>
          <a:ext cx="225266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7" name="Equation" r:id="rId37" imgW="952200" imgH="203040" progId="Equation.BREE4">
                  <p:embed/>
                </p:oleObj>
              </mc:Choice>
              <mc:Fallback>
                <p:oleObj name="Equation" r:id="rId37" imgW="952200" imgH="203040" progId="Equation.BREE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6925" y="4516438"/>
                        <a:ext cx="2252663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" name="TextBox 74"/>
          <p:cNvSpPr txBox="1"/>
          <p:nvPr/>
        </p:nvSpPr>
        <p:spPr>
          <a:xfrm>
            <a:off x="6202680" y="5219700"/>
            <a:ext cx="2610010" cy="10618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Now we subtract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the area of all the </a:t>
            </a:r>
          </a:p>
          <a:p>
            <a:r>
              <a:rPr lang="en-CA" sz="2100" dirty="0" smtClean="0">
                <a:solidFill>
                  <a:srgbClr val="FF0000"/>
                </a:solidFill>
              </a:rPr>
              <a:t>windows and doors</a:t>
            </a:r>
            <a:endParaRPr lang="en-CA" sz="2100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19380" y="3721100"/>
            <a:ext cx="4168129" cy="73866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The area of each window is 1m</a:t>
            </a:r>
            <a:r>
              <a:rPr lang="en-CA" sz="2100" baseline="30000" dirty="0" smtClean="0">
                <a:solidFill>
                  <a:srgbClr val="FF0000"/>
                </a:solidFill>
              </a:rPr>
              <a:t>2</a:t>
            </a:r>
          </a:p>
          <a:p>
            <a:r>
              <a:rPr lang="en-CA" sz="2100" dirty="0" smtClean="0">
                <a:solidFill>
                  <a:srgbClr val="FF0000"/>
                </a:solidFill>
              </a:rPr>
              <a:t>The area of each door is 4m</a:t>
            </a:r>
            <a:r>
              <a:rPr lang="en-CA" sz="2100" baseline="30000" dirty="0" smtClean="0">
                <a:solidFill>
                  <a:srgbClr val="FF0000"/>
                </a:solidFill>
              </a:rPr>
              <a:t>2</a:t>
            </a:r>
            <a:endParaRPr lang="en-CA" sz="2100" baseline="30000" dirty="0">
              <a:solidFill>
                <a:srgbClr val="FF0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06680" y="4521200"/>
            <a:ext cx="4277133" cy="73866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The total area of all the windows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and doors is:</a:t>
            </a:r>
            <a:endParaRPr lang="en-CA" sz="2100" baseline="30000" dirty="0">
              <a:solidFill>
                <a:srgbClr val="FF0000"/>
              </a:solidFill>
            </a:endParaRPr>
          </a:p>
        </p:txBody>
      </p:sp>
      <p:graphicFrame>
        <p:nvGraphicFramePr>
          <p:cNvPr id="58" name="Object 2"/>
          <p:cNvGraphicFramePr>
            <a:graphicFrameLocks noChangeAspect="1"/>
          </p:cNvGraphicFramePr>
          <p:nvPr/>
        </p:nvGraphicFramePr>
        <p:xfrm>
          <a:off x="74612" y="5230813"/>
          <a:ext cx="3294063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8" name="Equation" r:id="rId39" imgW="1384200" imgH="203040" progId="Equation.BREE4">
                  <p:embed/>
                </p:oleObj>
              </mc:Choice>
              <mc:Fallback>
                <p:oleObj name="Equation" r:id="rId39" imgW="1384200" imgH="203040" progId="Equation.BREE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12" y="5230813"/>
                        <a:ext cx="3294063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2"/>
          <p:cNvGraphicFramePr>
            <a:graphicFrameLocks noChangeAspect="1"/>
          </p:cNvGraphicFramePr>
          <p:nvPr/>
        </p:nvGraphicFramePr>
        <p:xfrm>
          <a:off x="41275" y="5700713"/>
          <a:ext cx="1481138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9" name="Equation" r:id="rId41" imgW="622080" imgH="203040" progId="Equation.BREE4">
                  <p:embed/>
                </p:oleObj>
              </mc:Choice>
              <mc:Fallback>
                <p:oleObj name="Equation" r:id="rId41" imgW="622080" imgH="203040" progId="Equation.BREE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" y="5700713"/>
                        <a:ext cx="1481138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TextBox 59"/>
          <p:cNvSpPr txBox="1"/>
          <p:nvPr/>
        </p:nvSpPr>
        <p:spPr>
          <a:xfrm>
            <a:off x="5095240" y="3731260"/>
            <a:ext cx="362631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Now the total surface area 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that needs to be painted is: </a:t>
            </a:r>
            <a:endParaRPr lang="en-CA" sz="2100" dirty="0">
              <a:solidFill>
                <a:srgbClr val="FF0000"/>
              </a:solidFill>
            </a:endParaRPr>
          </a:p>
        </p:txBody>
      </p:sp>
      <p:graphicFrame>
        <p:nvGraphicFramePr>
          <p:cNvPr id="65" name="Object 16"/>
          <p:cNvGraphicFramePr>
            <a:graphicFrameLocks noChangeAspect="1"/>
          </p:cNvGraphicFramePr>
          <p:nvPr/>
        </p:nvGraphicFramePr>
        <p:xfrm>
          <a:off x="5240338" y="4508500"/>
          <a:ext cx="21018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0" name="Equation" r:id="rId43" imgW="888840" imgH="177480" progId="Equation.BREE4">
                  <p:embed/>
                </p:oleObj>
              </mc:Choice>
              <mc:Fallback>
                <p:oleObj name="Equation" r:id="rId43" imgW="888840" imgH="177480" progId="Equation.BREE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0338" y="4508500"/>
                        <a:ext cx="210185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16"/>
          <p:cNvGraphicFramePr>
            <a:graphicFrameLocks noChangeAspect="1"/>
          </p:cNvGraphicFramePr>
          <p:nvPr/>
        </p:nvGraphicFramePr>
        <p:xfrm>
          <a:off x="5262563" y="4922838"/>
          <a:ext cx="1801812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1" name="Equation" r:id="rId45" imgW="761760" imgH="203040" progId="Equation.BREE4">
                  <p:embed/>
                </p:oleObj>
              </mc:Choice>
              <mc:Fallback>
                <p:oleObj name="Equation" r:id="rId45" imgW="761760" imgH="203040" progId="Equation.BREE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2563" y="4922838"/>
                        <a:ext cx="1801812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47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500"/>
                            </p:stCondLst>
                            <p:childTnLst>
                              <p:par>
                                <p:cTn id="9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000"/>
                            </p:stCondLst>
                            <p:childTnLst>
                              <p:par>
                                <p:cTn id="9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500"/>
                            </p:stCondLst>
                            <p:childTnLst>
                              <p:par>
                                <p:cTn id="9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4000"/>
                            </p:stCondLst>
                            <p:childTnLst>
                              <p:par>
                                <p:cTn id="10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4500"/>
                            </p:stCondLst>
                            <p:childTnLst>
                              <p:par>
                                <p:cTn id="10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2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2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3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5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8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0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3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8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1" dur="20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4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7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3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2" grpId="0"/>
      <p:bldP spid="33" grpId="0"/>
      <p:bldP spid="28" grpId="0"/>
      <p:bldP spid="30" grpId="0"/>
      <p:bldP spid="34" grpId="0"/>
      <p:bldP spid="34" grpId="1"/>
      <p:bldP spid="36" grpId="0"/>
      <p:bldP spid="36" grpId="1"/>
      <p:bldP spid="38" grpId="0"/>
      <p:bldP spid="38" grpId="1"/>
      <p:bldP spid="39" grpId="0"/>
      <p:bldP spid="39" grpId="1"/>
      <p:bldP spid="40" grpId="0" animBg="1"/>
      <p:bldP spid="40" grpId="1" animBg="1"/>
      <p:bldP spid="41" grpId="0" animBg="1"/>
      <p:bldP spid="41" grpId="1" animBg="1"/>
      <p:bldP spid="72" grpId="0"/>
      <p:bldP spid="72" grpId="1"/>
      <p:bldP spid="75" grpId="0" animBg="1"/>
      <p:bldP spid="75" grpId="1" animBg="1"/>
      <p:bldP spid="55" grpId="0" animBg="1"/>
      <p:bldP spid="56" grpId="0" animBg="1"/>
      <p:bldP spid="6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Homework:</a:t>
            </a:r>
            <a:endParaRPr lang="en-CA" dirty="0"/>
          </a:p>
        </p:txBody>
      </p:sp>
      <p:sp>
        <p:nvSpPr>
          <p:cNvPr id="12" name="TextBox 11"/>
          <p:cNvSpPr txBox="1"/>
          <p:nvPr/>
        </p:nvSpPr>
        <p:spPr>
          <a:xfrm>
            <a:off x="749300" y="2120900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P180 #5 – 10, 13, 16</a:t>
            </a:r>
            <a:endParaRPr lang="en-CA" dirty="0"/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PASSING_SCORE" val="100.0000000000"/>
  <p:tag name="GENSWF_OUTPUT_FILE_NAME" val="m8pch83"/>
  <p:tag name="ISPRING_RESOURCE_PATHS_HASH" val="6cefca26cfd723173d4fc5f1a1f41ba8a745a"/>
  <p:tag name="ISPRING_RESOURCE_PATHS_HASH_2" val="7bb017ca4f95a2ada7a460eb582a1f333a542e"/>
  <p:tag name="ISPRING_ULTRA_SCORM_COURSE_ID" val="435D316D-2C4C-4162-9BA9-725A83C398D0"/>
  <p:tag name="ISPRING_SCORM_RATE_SLIDES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8P"/>
  <p:tag name="ISPRING_PRESENTATION_TITLE" val="Section 8.3 Surface Areas of 3D solids"/>
  <p:tag name="ISPRING_RESOURCE_PATHS_HASH_PRESENTER" val="66b49760b8c94a4ee71fbefb3f6be8d291c6ab1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234</TotalTime>
  <Words>452</Words>
  <Application>Microsoft Office PowerPoint</Application>
  <PresentationFormat>On-screen Show (4:3)</PresentationFormat>
  <Paragraphs>93</Paragraphs>
  <Slides>8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Century Schoolbook</vt:lpstr>
      <vt:lpstr>Wingdings</vt:lpstr>
      <vt:lpstr>Wingdings 2</vt:lpstr>
      <vt:lpstr>Oriel</vt:lpstr>
      <vt:lpstr>Equation</vt:lpstr>
      <vt:lpstr>Section 8.3 Surface Areas of 3D Solids</vt:lpstr>
      <vt:lpstr>I) Review Areas of Polygons</vt:lpstr>
      <vt:lpstr>Surface Area of a 3D solid:</vt:lpstr>
      <vt:lpstr>Practice: Find the surface Area</vt:lpstr>
      <vt:lpstr>Practice: Find the SA of the following solid</vt:lpstr>
      <vt:lpstr>PowerPoint Presentation</vt:lpstr>
      <vt:lpstr>Ex: jim wants to paint the exterior walls of his house. Calculate the surface area that he needs to paint:</vt:lpstr>
      <vt:lpstr>Homework: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8.3 Surface Areas of 3D solids</dc:title>
  <dc:creator>Danny Young</dc:creator>
  <cp:lastModifiedBy>Danny Young</cp:lastModifiedBy>
  <cp:revision>76</cp:revision>
  <dcterms:created xsi:type="dcterms:W3CDTF">2013-03-05T02:25:22Z</dcterms:created>
  <dcterms:modified xsi:type="dcterms:W3CDTF">2015-03-19T00:14:59Z</dcterms:modified>
</cp:coreProperties>
</file>